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41"/>
  </p:notesMasterIdLst>
  <p:handoutMasterIdLst>
    <p:handoutMasterId r:id="rId42"/>
  </p:handoutMasterIdLst>
  <p:sldIdLst>
    <p:sldId id="489" r:id="rId2"/>
    <p:sldId id="443" r:id="rId3"/>
    <p:sldId id="496" r:id="rId4"/>
    <p:sldId id="445" r:id="rId5"/>
    <p:sldId id="447" r:id="rId6"/>
    <p:sldId id="444" r:id="rId7"/>
    <p:sldId id="446" r:id="rId8"/>
    <p:sldId id="468" r:id="rId9"/>
    <p:sldId id="477" r:id="rId10"/>
    <p:sldId id="453" r:id="rId11"/>
    <p:sldId id="471" r:id="rId12"/>
    <p:sldId id="478" r:id="rId13"/>
    <p:sldId id="454" r:id="rId14"/>
    <p:sldId id="469" r:id="rId15"/>
    <p:sldId id="476" r:id="rId16"/>
    <p:sldId id="465" r:id="rId17"/>
    <p:sldId id="479" r:id="rId18"/>
    <p:sldId id="499" r:id="rId19"/>
    <p:sldId id="500" r:id="rId20"/>
    <p:sldId id="480" r:id="rId21"/>
    <p:sldId id="463" r:id="rId22"/>
    <p:sldId id="495" r:id="rId23"/>
    <p:sldId id="462" r:id="rId24"/>
    <p:sldId id="470" r:id="rId25"/>
    <p:sldId id="461" r:id="rId26"/>
    <p:sldId id="456" r:id="rId27"/>
    <p:sldId id="494" r:id="rId28"/>
    <p:sldId id="472" r:id="rId29"/>
    <p:sldId id="481" r:id="rId30"/>
    <p:sldId id="482" r:id="rId31"/>
    <p:sldId id="459" r:id="rId32"/>
    <p:sldId id="487" r:id="rId33"/>
    <p:sldId id="497" r:id="rId34"/>
    <p:sldId id="498" r:id="rId35"/>
    <p:sldId id="503" r:id="rId36"/>
    <p:sldId id="504" r:id="rId37"/>
    <p:sldId id="501" r:id="rId38"/>
    <p:sldId id="502" r:id="rId39"/>
    <p:sldId id="488" r:id="rId40"/>
  </p:sldIdLst>
  <p:sldSz cx="12195175" cy="6858000"/>
  <p:notesSz cx="6797675" cy="9928225"/>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6" userDrawn="1">
          <p15:clr>
            <a:srgbClr val="A4A3A4"/>
          </p15:clr>
        </p15:guide>
        <p15:guide id="2" pos="384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F46A7"/>
    <a:srgbClr val="970A82"/>
    <a:srgbClr val="FF3399"/>
    <a:srgbClr val="FF0000"/>
    <a:srgbClr val="FFFFFF"/>
    <a:srgbClr val="FEE3A1"/>
    <a:srgbClr val="FFF1D0"/>
    <a:srgbClr val="FFF8E7"/>
    <a:srgbClr val="FECE59"/>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07"/>
    <p:restoredTop sz="94781"/>
  </p:normalViewPr>
  <p:slideViewPr>
    <p:cSldViewPr snapToGrid="0" showGuides="1">
      <p:cViewPr varScale="1">
        <p:scale>
          <a:sx n="86" d="100"/>
          <a:sy n="86" d="100"/>
        </p:scale>
        <p:origin x="528" y="72"/>
      </p:cViewPr>
      <p:guideLst>
        <p:guide orient="horz" pos="156"/>
        <p:guide pos="3841"/>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4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26008" y="9430091"/>
            <a:ext cx="2945659" cy="496411"/>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69875" y="665163"/>
            <a:ext cx="6257925" cy="35194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4171" y="4473523"/>
            <a:ext cx="5709333" cy="495494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31497" y="9702084"/>
            <a:ext cx="934681" cy="222970"/>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103132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buClr>
                <a:srgbClr val="FDB913"/>
              </a:buClr>
              <a:buSzPct val="100000"/>
              <a:buFont typeface="wingdings" pitchFamily="2" charset="2"/>
              <a:buChar char=""/>
              <a:defRPr>
                <a:solidFill>
                  <a:schemeClr val="tx1"/>
                </a:solidFill>
                <a:latin typeface="Arial" charset="0"/>
              </a:defRPr>
            </a:lvl2pPr>
            <a:lvl3pPr marL="1143000" indent="-228600">
              <a:buClr>
                <a:srgbClr val="666666"/>
              </a:buClr>
              <a:buSzPct val="80000"/>
              <a:buFont typeface="wingdings" pitchFamily="2" charset="2"/>
              <a:buChar char="n"/>
              <a:defRPr sz="1400">
                <a:solidFill>
                  <a:schemeClr val="tx1"/>
                </a:solidFill>
                <a:latin typeface="Arial" charset="0"/>
              </a:defRPr>
            </a:lvl3pPr>
            <a:lvl4pPr marL="1600200" indent="-228600">
              <a:buClr>
                <a:srgbClr val="666666"/>
              </a:buClr>
              <a:buSzPct val="80000"/>
              <a:buFont typeface="Arial" charset="0"/>
              <a:buChar char=""/>
              <a:defRPr sz="1200">
                <a:solidFill>
                  <a:schemeClr val="tx1"/>
                </a:solidFill>
                <a:latin typeface="Arial" charset="0"/>
              </a:defRPr>
            </a:lvl4pPr>
            <a:lvl5pPr marL="2057400" indent="-228600">
              <a:buClr>
                <a:srgbClr val="666666"/>
              </a:buClr>
              <a:buSzPct val="80000"/>
              <a:buFont typeface="Arial" charset="0"/>
              <a:buChar char=""/>
              <a:defRPr sz="1000">
                <a:solidFill>
                  <a:schemeClr val="tx1"/>
                </a:solidFill>
                <a:latin typeface="Arial" charset="0"/>
              </a:defRPr>
            </a:lvl5pPr>
            <a:lvl6pPr marL="2514600" indent="-228600" fontAlgn="base">
              <a:spcBef>
                <a:spcPct val="0"/>
              </a:spcBef>
              <a:spcAft>
                <a:spcPct val="0"/>
              </a:spcAft>
              <a:buClr>
                <a:srgbClr val="666666"/>
              </a:buClr>
              <a:buSzPct val="80000"/>
              <a:buFont typeface="Arial" charset="0"/>
              <a:buChar char=""/>
              <a:defRPr sz="1000">
                <a:solidFill>
                  <a:schemeClr val="tx1"/>
                </a:solidFill>
                <a:latin typeface="Arial" charset="0"/>
              </a:defRPr>
            </a:lvl6pPr>
            <a:lvl7pPr marL="2971800" indent="-228600" fontAlgn="base">
              <a:spcBef>
                <a:spcPct val="0"/>
              </a:spcBef>
              <a:spcAft>
                <a:spcPct val="0"/>
              </a:spcAft>
              <a:buClr>
                <a:srgbClr val="666666"/>
              </a:buClr>
              <a:buSzPct val="80000"/>
              <a:buFont typeface="Arial" charset="0"/>
              <a:buChar char=""/>
              <a:defRPr sz="1000">
                <a:solidFill>
                  <a:schemeClr val="tx1"/>
                </a:solidFill>
                <a:latin typeface="Arial" charset="0"/>
              </a:defRPr>
            </a:lvl7pPr>
            <a:lvl8pPr marL="3429000" indent="-228600" fontAlgn="base">
              <a:spcBef>
                <a:spcPct val="0"/>
              </a:spcBef>
              <a:spcAft>
                <a:spcPct val="0"/>
              </a:spcAft>
              <a:buClr>
                <a:srgbClr val="666666"/>
              </a:buClr>
              <a:buSzPct val="80000"/>
              <a:buFont typeface="Arial" charset="0"/>
              <a:buChar char=""/>
              <a:defRPr sz="1000">
                <a:solidFill>
                  <a:schemeClr val="tx1"/>
                </a:solidFill>
                <a:latin typeface="Arial" charset="0"/>
              </a:defRPr>
            </a:lvl8pPr>
            <a:lvl9pPr marL="3886200" indent="-228600" fontAlgn="base">
              <a:spcBef>
                <a:spcPct val="0"/>
              </a:spcBef>
              <a:spcAft>
                <a:spcPct val="0"/>
              </a:spcAft>
              <a:buClr>
                <a:srgbClr val="666666"/>
              </a:buClr>
              <a:buSzPct val="80000"/>
              <a:buFont typeface="Arial" charset="0"/>
              <a:buChar char=""/>
              <a:defRPr sz="1000">
                <a:solidFill>
                  <a:schemeClr val="tx1"/>
                </a:solidFill>
                <a:latin typeface="Arial" charset="0"/>
              </a:defRPr>
            </a:lvl9pPr>
          </a:lstStyle>
          <a:p>
            <a:pPr fontAlgn="base">
              <a:spcBef>
                <a:spcPct val="0"/>
              </a:spcBef>
              <a:spcAft>
                <a:spcPct val="0"/>
              </a:spcAft>
              <a:defRPr/>
            </a:pPr>
            <a:fld id="{495CD584-D648-4088-A804-940A44868D2F}" type="slidenum">
              <a:rPr lang="en-US" smtClean="0"/>
              <a:pPr fontAlgn="base">
                <a:spcBef>
                  <a:spcPct val="0"/>
                </a:spcBef>
                <a:spcAft>
                  <a:spcPct val="0"/>
                </a:spcAft>
                <a:defRPr/>
              </a:pPr>
              <a:t>32</a:t>
            </a:fld>
            <a:endParaRPr lang="en-US" dirty="0"/>
          </a:p>
        </p:txBody>
      </p:sp>
    </p:spTree>
    <p:extLst>
      <p:ext uri="{BB962C8B-B14F-4D97-AF65-F5344CB8AC3E}">
        <p14:creationId xmlns:p14="http://schemas.microsoft.com/office/powerpoint/2010/main" val="176610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33</a:t>
            </a:fld>
            <a:endParaRPr lang="en-US" dirty="0"/>
          </a:p>
        </p:txBody>
      </p:sp>
    </p:spTree>
    <p:extLst>
      <p:ext uri="{BB962C8B-B14F-4D97-AF65-F5344CB8AC3E}">
        <p14:creationId xmlns:p14="http://schemas.microsoft.com/office/powerpoint/2010/main" val="106593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34</a:t>
            </a:fld>
            <a:endParaRPr lang="en-US" dirty="0"/>
          </a:p>
        </p:txBody>
      </p:sp>
    </p:spTree>
    <p:extLst>
      <p:ext uri="{BB962C8B-B14F-4D97-AF65-F5344CB8AC3E}">
        <p14:creationId xmlns:p14="http://schemas.microsoft.com/office/powerpoint/2010/main" val="889472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363" y="827088"/>
            <a:ext cx="7781926" cy="4378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35</a:t>
            </a:fld>
            <a:endParaRPr lang="de-DE" dirty="0"/>
          </a:p>
        </p:txBody>
      </p:sp>
    </p:spTree>
    <p:extLst>
      <p:ext uri="{BB962C8B-B14F-4D97-AF65-F5344CB8AC3E}">
        <p14:creationId xmlns:p14="http://schemas.microsoft.com/office/powerpoint/2010/main" val="601923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363" y="827088"/>
            <a:ext cx="7781926" cy="4378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36</a:t>
            </a:fld>
            <a:endParaRPr lang="de-DE" dirty="0"/>
          </a:p>
        </p:txBody>
      </p:sp>
    </p:spTree>
    <p:extLst>
      <p:ext uri="{BB962C8B-B14F-4D97-AF65-F5344CB8AC3E}">
        <p14:creationId xmlns:p14="http://schemas.microsoft.com/office/powerpoint/2010/main" val="363311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Design thinking has become the standard by which companies find solutions and create value.</a:t>
            </a:r>
          </a:p>
          <a:p>
            <a:r>
              <a:rPr lang="en-US" dirty="0"/>
              <a:t>Design thinking is also known as human-centered design, putting the user or customer first. </a:t>
            </a:r>
          </a:p>
          <a:p>
            <a:r>
              <a:rPr lang="en-US" dirty="0"/>
              <a:t>SAP is working with the design community to build on this foundation and create something we call process-centered design.  </a:t>
            </a:r>
          </a:p>
          <a:p>
            <a:r>
              <a:rPr lang="en-US" dirty="0"/>
              <a:t>This approach find the key leverage points in a business process that can be transformed with exponential technologies while serving the human needs and aspirations of its stakeholders.</a:t>
            </a:r>
          </a:p>
          <a:p>
            <a:r>
              <a:rPr lang="en-US" dirty="0"/>
              <a:t>(CRISPR and the process of gene editing is a useful thought model)</a:t>
            </a:r>
          </a:p>
          <a:p>
            <a:endParaRPr lang="en-US" baseline="0" dirty="0"/>
          </a:p>
          <a:p>
            <a:endParaRPr lang="en-US" baseline="0" dirty="0"/>
          </a:p>
          <a:p>
            <a:endParaRPr lang="en-US" baseline="0" dirty="0"/>
          </a:p>
          <a:p>
            <a:endParaRPr lang="en-US" baseline="0" dirty="0"/>
          </a:p>
          <a:p>
            <a:r>
              <a:rPr lang="en-US" baseline="0" dirty="0"/>
              <a:t>Like Leonardo </a:t>
            </a:r>
            <a:r>
              <a:rPr lang="en-US" baseline="0" dirty="0" err="1"/>
              <a:t>DiVinci</a:t>
            </a:r>
            <a:r>
              <a:rPr lang="en-US" baseline="0" dirty="0"/>
              <a:t>, who was both an artist and a scientist, Design Thinking </a:t>
            </a:r>
            <a:r>
              <a:rPr lang="en-US" sz="1400" b="0" i="0" kern="1200" dirty="0">
                <a:solidFill>
                  <a:schemeClr val="tx1"/>
                </a:solidFill>
                <a:effectLst/>
                <a:latin typeface="+mn-lt"/>
                <a:ea typeface="+mn-ea"/>
                <a:cs typeface="+mn-cs"/>
              </a:rPr>
              <a:t>draws upon both logic and imagination to solve complex problems</a:t>
            </a:r>
            <a:r>
              <a:rPr lang="mr-IN" sz="1400" b="0" i="0" kern="1200" dirty="0">
                <a:solidFill>
                  <a:schemeClr val="tx1"/>
                </a:solidFill>
                <a:effectLst/>
                <a:latin typeface="+mn-lt"/>
                <a:ea typeface="+mn-ea"/>
                <a:cs typeface="+mn-cs"/>
              </a:rPr>
              <a:t>…</a:t>
            </a:r>
            <a:r>
              <a:rPr lang="en-US" sz="1400" b="0" i="0" kern="1200" dirty="0">
                <a:solidFill>
                  <a:schemeClr val="tx1"/>
                </a:solidFill>
                <a:effectLst/>
                <a:latin typeface="+mn-lt"/>
                <a:ea typeface="+mn-ea"/>
                <a:cs typeface="+mn-cs"/>
              </a:rPr>
              <a:t>and SAP will</a:t>
            </a:r>
            <a:r>
              <a:rPr lang="en-US" sz="1400" b="0" i="0" kern="1200" baseline="0" dirty="0">
                <a:solidFill>
                  <a:schemeClr val="tx1"/>
                </a:solidFill>
                <a:effectLst/>
                <a:latin typeface="+mn-lt"/>
                <a:ea typeface="+mn-ea"/>
                <a:cs typeface="+mn-cs"/>
              </a:rPr>
              <a:t> bring our expertise in Design Thinking to our customers to help them solve the complex problems of becoming Digital.</a:t>
            </a:r>
            <a:endParaRPr lang="en-US" baseline="0" dirty="0"/>
          </a:p>
          <a:p>
            <a:endParaRPr lang="en-US" baseline="0" dirty="0"/>
          </a:p>
          <a:p>
            <a:r>
              <a:rPr lang="en-US" sz="1400" b="0" i="0" kern="1200" dirty="0">
                <a:solidFill>
                  <a:schemeClr val="tx1"/>
                </a:solidFill>
                <a:effectLst/>
                <a:latin typeface="+mn-lt"/>
                <a:ea typeface="+mn-ea"/>
                <a:cs typeface="+mn-cs"/>
              </a:rPr>
              <a:t>As you probably know, SAP has received more than a dozen design recognitions from some of the most prestigious organizations in the world, including multiple </a:t>
            </a:r>
            <a:r>
              <a:rPr lang="en-US" sz="1400" b="1" i="0" kern="1200" baseline="0" dirty="0">
                <a:solidFill>
                  <a:schemeClr val="tx1"/>
                </a:solidFill>
                <a:effectLst/>
                <a:latin typeface="+mn-lt"/>
                <a:ea typeface="+mn-ea"/>
                <a:cs typeface="+mn-cs"/>
              </a:rPr>
              <a:t>Red Dot </a:t>
            </a:r>
            <a:r>
              <a:rPr lang="en-US" sz="1400" b="1" i="0" kern="1200" dirty="0">
                <a:solidFill>
                  <a:schemeClr val="tx1"/>
                </a:solidFill>
                <a:effectLst/>
                <a:latin typeface="+mn-lt"/>
                <a:ea typeface="+mn-ea"/>
                <a:cs typeface="+mn-cs"/>
              </a:rPr>
              <a:t>Awards </a:t>
            </a:r>
            <a:r>
              <a:rPr lang="en-US" sz="1400" b="0" i="0" kern="1200" dirty="0">
                <a:solidFill>
                  <a:schemeClr val="tx1"/>
                </a:solidFill>
                <a:effectLst/>
                <a:latin typeface="+mn-lt"/>
                <a:ea typeface="+mn-ea"/>
                <a:cs typeface="+mn-cs"/>
              </a:rPr>
              <a:t>and recognitions from </a:t>
            </a:r>
            <a:r>
              <a:rPr lang="en-US" sz="1400" b="1" i="0" kern="1200" dirty="0">
                <a:solidFill>
                  <a:schemeClr val="tx1"/>
                </a:solidFill>
                <a:effectLst/>
                <a:latin typeface="+mn-lt"/>
                <a:ea typeface="+mn-ea"/>
                <a:cs typeface="+mn-cs"/>
              </a:rPr>
              <a:t>Fast Company’s </a:t>
            </a:r>
            <a:r>
              <a:rPr lang="en-US" sz="1400" b="1" i="0" u="none" strike="noStrike" kern="1200" dirty="0">
                <a:solidFill>
                  <a:schemeClr val="tx1"/>
                </a:solidFill>
                <a:effectLst/>
                <a:latin typeface="+mn-lt"/>
                <a:ea typeface="+mn-ea"/>
                <a:cs typeface="+mn-cs"/>
              </a:rPr>
              <a:t>Innovation by Design.</a:t>
            </a:r>
            <a:endParaRPr lang="en-US" b="1" baseline="0" dirty="0"/>
          </a:p>
          <a:p>
            <a:endParaRPr lang="en-US" dirty="0"/>
          </a:p>
          <a:p>
            <a:r>
              <a:rPr lang="en-US" dirty="0"/>
              <a:t>At Sapphire, we</a:t>
            </a:r>
            <a:r>
              <a:rPr lang="en-US" baseline="0" dirty="0"/>
              <a:t> will introduce Leonardo Innovation Services </a:t>
            </a:r>
            <a:r>
              <a:rPr lang="mr-IN" baseline="0" dirty="0"/>
              <a:t>–</a:t>
            </a:r>
            <a:r>
              <a:rPr lang="en-US" baseline="0" dirty="0"/>
              <a:t> aligned to specific use cases, by industry. These are being introduced as fixed price, fixed duration, fixed outcome services</a:t>
            </a:r>
            <a:r>
              <a:rPr lang="mr-IN" baseline="0" dirty="0"/>
              <a:t>…</a:t>
            </a:r>
            <a:r>
              <a:rPr lang="en-US" baseline="0" dirty="0"/>
              <a:t>designed to quickly move from innovation to a blueprint for implementation at scale, with a compelling business case.  </a:t>
            </a:r>
          </a:p>
          <a:p>
            <a:endParaRPr lang="en-US" baseline="0" dirty="0"/>
          </a:p>
          <a:p>
            <a:r>
              <a:rPr lang="en-US" baseline="0" dirty="0"/>
              <a:t>Customers tell us that IBM Watson requires far too much Services investment, so we want to be clear with our customers that this approach is a differentiator for SAP.</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37</a:t>
            </a:fld>
            <a:endParaRPr lang="de-DE" dirty="0"/>
          </a:p>
        </p:txBody>
      </p:sp>
    </p:spTree>
    <p:extLst>
      <p:ext uri="{BB962C8B-B14F-4D97-AF65-F5344CB8AC3E}">
        <p14:creationId xmlns:p14="http://schemas.microsoft.com/office/powerpoint/2010/main" val="3451154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dirty="0">
                <a:solidFill>
                  <a:schemeClr val="accent1"/>
                </a:solidFill>
              </a:rPr>
              <a:t>Hybrid Needs Integration</a:t>
            </a:r>
          </a:p>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dirty="0">
                <a:solidFill>
                  <a:schemeClr val="accent1"/>
                </a:solidFill>
              </a:rPr>
              <a:t>SaaS Needs PaaS</a:t>
            </a:r>
          </a:p>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dirty="0">
                <a:solidFill>
                  <a:schemeClr val="accent1"/>
                </a:solidFill>
              </a:rPr>
              <a:t>Technologies Enable Transformation</a:t>
            </a:r>
          </a:p>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dirty="0">
                <a:solidFill>
                  <a:schemeClr val="accent1"/>
                </a:solidFill>
              </a:rPr>
              <a:t>Infuse Innovation to Business Processes</a:t>
            </a:r>
          </a:p>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dirty="0">
                <a:solidFill>
                  <a:schemeClr val="accent1"/>
                </a:solidFill>
              </a:rPr>
              <a:t>New Approach: Design Thinking</a:t>
            </a:r>
          </a:p>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dirty="0">
                <a:solidFill>
                  <a:schemeClr val="accent1"/>
                </a:solidFill>
              </a:rPr>
              <a:t>Open Innovation: Co-Innovate with the ecosystem</a:t>
            </a:r>
          </a:p>
          <a:p>
            <a:pPr marL="285750" marR="0" indent="-285750" algn="l" defTabSz="1088776" rtl="0" eaLnBrk="1" fontAlgn="auto" latinLnBrk="0" hangingPunct="1">
              <a:lnSpc>
                <a:spcPct val="100000"/>
              </a:lnSpc>
              <a:spcBef>
                <a:spcPts val="0"/>
              </a:spcBef>
              <a:spcAft>
                <a:spcPts val="0"/>
              </a:spcAft>
              <a:buClrTx/>
              <a:buSzTx/>
              <a:buFont typeface="Arial" charset="0"/>
              <a:buChar char="•"/>
              <a:tabLst/>
              <a:defRPr/>
            </a:pPr>
            <a:r>
              <a:rPr lang="en-US" sz="1400" b="0" kern="0" dirty="0">
                <a:solidFill>
                  <a:schemeClr val="tx1"/>
                </a:solidFill>
                <a:latin typeface="+mn-lt"/>
                <a:ea typeface="BentonSans" charset="0"/>
                <a:cs typeface="BentonSans" charset="0"/>
              </a:rPr>
              <a:t>Intelligently connecting people, things, </a:t>
            </a:r>
            <a:r>
              <a:rPr lang="en-US" sz="1400" b="1" kern="0" dirty="0">
                <a:solidFill>
                  <a:schemeClr val="tx1"/>
                </a:solidFill>
                <a:latin typeface="+mn-lt"/>
                <a:ea typeface="BentonSans" charset="0"/>
                <a:cs typeface="BentonSans" charset="0"/>
              </a:rPr>
              <a:t>and businesses </a:t>
            </a:r>
            <a:r>
              <a:rPr lang="mr-IN" sz="1400" b="1" kern="0" dirty="0">
                <a:solidFill>
                  <a:schemeClr val="tx1"/>
                </a:solidFill>
                <a:latin typeface="+mn-lt"/>
                <a:ea typeface="BentonSans" charset="0"/>
                <a:cs typeface="BentonSans" charset="0"/>
              </a:rPr>
              <a:t>…</a:t>
            </a:r>
            <a:endParaRPr lang="en-US" sz="1400" kern="0" dirty="0">
              <a:solidFill>
                <a:schemeClr val="tx1"/>
              </a:solidFill>
              <a:latin typeface="+mn-lt"/>
              <a:ea typeface="Arial Unicode MS" pitchFamily="34" charset="-128"/>
              <a:cs typeface="Arial Unicode MS" pitchFamily="34" charset="-128"/>
            </a:endParaRPr>
          </a:p>
          <a:p>
            <a:pPr marL="0" marR="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1088776"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1088776" rtl="0" eaLnBrk="1" fontAlgn="auto" latinLnBrk="0" hangingPunct="1">
              <a:lnSpc>
                <a:spcPct val="100000"/>
              </a:lnSpc>
              <a:spcBef>
                <a:spcPts val="0"/>
              </a:spcBef>
              <a:spcAft>
                <a:spcPts val="0"/>
              </a:spcAft>
              <a:buClrTx/>
              <a:buSzTx/>
              <a:buFontTx/>
              <a:buNone/>
              <a:tabLst/>
              <a:defRPr/>
            </a:pPr>
            <a:endParaRPr lang="en-US" sz="1400" dirty="0"/>
          </a:p>
          <a:p>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38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9969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A118-8244-4E89-947C-4396FC7A34FD}" type="slidenum">
              <a:rPr lang="en-US" smtClean="0"/>
              <a:pPr/>
              <a:t>5</a:t>
            </a:fld>
            <a:endParaRPr lang="en-US" dirty="0"/>
          </a:p>
        </p:txBody>
      </p:sp>
    </p:spTree>
    <p:extLst>
      <p:ext uri="{BB962C8B-B14F-4D97-AF65-F5344CB8AC3E}">
        <p14:creationId xmlns:p14="http://schemas.microsoft.com/office/powerpoint/2010/main" val="17114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t>
            </a:r>
            <a:r>
              <a:rPr lang="en-US"/>
              <a:t>10/12</a:t>
            </a:r>
            <a:r>
              <a:rPr lang="en-US" baseline="0"/>
              <a:t> – remained at 85%</a:t>
            </a:r>
            <a:endParaRPr lang="en-US"/>
          </a:p>
        </p:txBody>
      </p:sp>
      <p:sp>
        <p:nvSpPr>
          <p:cNvPr id="4" name="Slide Number Placeholder 3"/>
          <p:cNvSpPr>
            <a:spLocks noGrp="1"/>
          </p:cNvSpPr>
          <p:nvPr>
            <p:ph type="sldNum" sz="quarter" idx="10"/>
          </p:nvPr>
        </p:nvSpPr>
        <p:spPr/>
        <p:txBody>
          <a:bodyPr/>
          <a:lstStyle/>
          <a:p>
            <a:fld id="{A760A118-8244-4E89-947C-4396FC7A34FD}" type="slidenum">
              <a:rPr lang="en-US" smtClean="0"/>
              <a:pPr/>
              <a:t>7</a:t>
            </a:fld>
            <a:endParaRPr lang="en-US" dirty="0"/>
          </a:p>
        </p:txBody>
      </p:sp>
    </p:spTree>
    <p:extLst>
      <p:ext uri="{BB962C8B-B14F-4D97-AF65-F5344CB8AC3E}">
        <p14:creationId xmlns:p14="http://schemas.microsoft.com/office/powerpoint/2010/main" val="55750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10</a:t>
            </a:fld>
            <a:endParaRPr lang="de-DE" dirty="0"/>
          </a:p>
        </p:txBody>
      </p:sp>
    </p:spTree>
    <p:extLst>
      <p:ext uri="{BB962C8B-B14F-4D97-AF65-F5344CB8AC3E}">
        <p14:creationId xmlns:p14="http://schemas.microsoft.com/office/powerpoint/2010/main" val="29487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A118-8244-4E89-947C-4396FC7A34FD}" type="slidenum">
              <a:rPr lang="en-US" smtClean="0"/>
              <a:pPr/>
              <a:t>11</a:t>
            </a:fld>
            <a:endParaRPr lang="en-US" dirty="0"/>
          </a:p>
        </p:txBody>
      </p:sp>
    </p:spTree>
    <p:extLst>
      <p:ext uri="{BB962C8B-B14F-4D97-AF65-F5344CB8AC3E}">
        <p14:creationId xmlns:p14="http://schemas.microsoft.com/office/powerpoint/2010/main" val="168568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8">
              <a:defRPr/>
            </a:pPr>
            <a:endParaRPr lang="en-US" b="1" dirty="0">
              <a:solidFill>
                <a:schemeClr val="bg1"/>
              </a:solidFill>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55522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42-20962228</a:t>
            </a:r>
          </a:p>
          <a:p>
            <a:endParaRPr lang="en-US" dirty="0"/>
          </a:p>
        </p:txBody>
      </p:sp>
      <p:sp>
        <p:nvSpPr>
          <p:cNvPr id="4" name="Slide Number Placeholder 3"/>
          <p:cNvSpPr>
            <a:spLocks noGrp="1"/>
          </p:cNvSpPr>
          <p:nvPr>
            <p:ph type="sldNum" sz="quarter" idx="10"/>
          </p:nvPr>
        </p:nvSpPr>
        <p:spPr/>
        <p:txBody>
          <a:bodyPr/>
          <a:lstStyle/>
          <a:p>
            <a:fld id="{A760A118-8244-4E89-947C-4396FC7A34FD}" type="slidenum">
              <a:rPr lang="en-US" smtClean="0"/>
              <a:pPr/>
              <a:t>17</a:t>
            </a:fld>
            <a:endParaRPr lang="en-US" dirty="0"/>
          </a:p>
        </p:txBody>
      </p:sp>
    </p:spTree>
    <p:extLst>
      <p:ext uri="{BB962C8B-B14F-4D97-AF65-F5344CB8AC3E}">
        <p14:creationId xmlns:p14="http://schemas.microsoft.com/office/powerpoint/2010/main" val="188610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9">
              <a:defRPr/>
            </a:pPr>
            <a:endParaRPr lang="en-US" b="1" dirty="0">
              <a:solidFill>
                <a:schemeClr val="bg1"/>
              </a:solidFill>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24</a:t>
            </a:fld>
            <a:endParaRPr lang="de-DE" dirty="0"/>
          </a:p>
        </p:txBody>
      </p:sp>
    </p:spTree>
    <p:extLst>
      <p:ext uri="{BB962C8B-B14F-4D97-AF65-F5344CB8AC3E}">
        <p14:creationId xmlns:p14="http://schemas.microsoft.com/office/powerpoint/2010/main" val="83679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http://articles.marketwatch.com/2012-05-08/markets/31622887_1_stock-volume-average-daily-volume-largest-trading-volume</a:t>
            </a:r>
          </a:p>
          <a:p>
            <a:r>
              <a:rPr lang="en-US" dirty="0" err="1"/>
              <a:t>Nyse</a:t>
            </a:r>
            <a:r>
              <a:rPr lang="en-US" dirty="0"/>
              <a:t> </a:t>
            </a:r>
            <a:r>
              <a:rPr lang="en-US" dirty="0" err="1"/>
              <a:t>ave</a:t>
            </a:r>
            <a:r>
              <a:rPr lang="en-US" dirty="0"/>
              <a:t> daily volume  	3.78</a:t>
            </a:r>
          </a:p>
          <a:p>
            <a:r>
              <a:rPr lang="en-US" dirty="0" err="1"/>
              <a:t>Nasdaq</a:t>
            </a:r>
            <a:r>
              <a:rPr lang="en-US" dirty="0"/>
              <a:t>		1.75</a:t>
            </a:r>
          </a:p>
        </p:txBody>
      </p:sp>
      <p:sp>
        <p:nvSpPr>
          <p:cNvPr id="4" name="Slide Number Placeholder 3"/>
          <p:cNvSpPr>
            <a:spLocks noGrp="1"/>
          </p:cNvSpPr>
          <p:nvPr>
            <p:ph type="sldNum" sz="quarter" idx="10"/>
          </p:nvPr>
        </p:nvSpPr>
        <p:spPr/>
        <p:txBody>
          <a:bodyPr/>
          <a:lstStyle/>
          <a:p>
            <a:fld id="{A760A118-8244-4E89-947C-4396FC7A34FD}" type="slidenum">
              <a:rPr lang="en-US" smtClean="0"/>
              <a:pPr/>
              <a:t>31</a:t>
            </a:fld>
            <a:endParaRPr lang="en-US" dirty="0"/>
          </a:p>
        </p:txBody>
      </p:sp>
    </p:spTree>
    <p:extLst>
      <p:ext uri="{BB962C8B-B14F-4D97-AF65-F5344CB8AC3E}">
        <p14:creationId xmlns:p14="http://schemas.microsoft.com/office/powerpoint/2010/main" val="624021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sap.com/corporate-en/legal/copyright/index.epx"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sap.com/corporate/de/legal/copyright.html"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88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71173" y="0"/>
            <a:ext cx="3024002"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1"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5336" y="6102270"/>
            <a:ext cx="914190" cy="451001"/>
          </a:xfrm>
          <a:prstGeom prst="rect">
            <a:avLst/>
          </a:prstGeom>
        </p:spPr>
      </p:pic>
    </p:spTree>
    <p:extLst>
      <p:ext uri="{BB962C8B-B14F-4D97-AF65-F5344CB8AC3E}">
        <p14:creationId xmlns:p14="http://schemas.microsoft.com/office/powerpoint/2010/main" val="2452717617"/>
      </p:ext>
    </p:extLst>
  </p:cSld>
  <p:clrMapOvr>
    <a:masterClrMapping/>
  </p:clrMapOvr>
  <p:extLst mod="1">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19"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28401980"/>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133" userDrawn="1">
          <p15:clr>
            <a:srgbClr val="FBAE40"/>
          </p15:clr>
        </p15:guide>
        <p15:guide id="5" orient="horz" pos="3204" userDrawn="1">
          <p15:clr>
            <a:srgbClr val="FBAE40"/>
          </p15:clr>
        </p15:guide>
        <p15:guide id="6" pos="73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252000"/>
            <a:ext cx="4068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252000"/>
            <a:ext cx="6097587"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extLst mod="1">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5175"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INTERNAL</a:t>
            </a:r>
          </a:p>
        </p:txBody>
      </p:sp>
      <p:sp>
        <p:nvSpPr>
          <p:cNvPr id="6"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190104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spTree>
      <p:nvGrpSpPr>
        <p:cNvPr id="1" name=""/>
        <p:cNvGrpSpPr/>
        <p:nvPr/>
      </p:nvGrpSpPr>
      <p:grpSpPr>
        <a:xfrm>
          <a:off x="0" y="0"/>
          <a:ext cx="0" cy="0"/>
          <a:chOff x="0" y="0"/>
          <a:chExt cx="0" cy="0"/>
        </a:xfrm>
      </p:grpSpPr>
      <p:pic>
        <p:nvPicPr>
          <p:cNvPr id="15"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8000" y="6217668"/>
            <a:ext cx="1578462"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9" name="Speaker"/>
          <p:cNvSpPr>
            <a:spLocks noGrp="1"/>
          </p:cNvSpPr>
          <p:nvPr userDrawn="1">
            <p:ph type="subTitle" idx="1" hasCustomPrompt="1"/>
          </p:nvPr>
        </p:nvSpPr>
        <p:spPr bwMode="black">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2"/>
          <p:cNvSpPr>
            <a:spLocks noGrp="1"/>
          </p:cNvSpPr>
          <p:nvPr>
            <p:ph type="title" hasCustomPrompt="1"/>
          </p:nvPr>
        </p:nvSpPr>
        <p:spPr>
          <a:xfrm>
            <a:off x="288000" y="4024430"/>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5175" cy="3430006"/>
          </a:xfrm>
          <a:noFill/>
        </p:spPr>
        <p:txBody>
          <a:bodyPr tIns="504000"/>
          <a:lstStyle>
            <a:lvl1pPr algn="ctr">
              <a:defRPr sz="1600">
                <a:solidFill>
                  <a:schemeClr val="tx1"/>
                </a:solidFill>
              </a:defRPr>
            </a:lvl1pPr>
          </a:lstStyle>
          <a:p>
            <a:r>
              <a:rPr lang="en-US" dirty="0"/>
              <a:t>Click to insert illustration</a:t>
            </a:r>
          </a:p>
        </p:txBody>
      </p:sp>
    </p:spTree>
    <p:extLst>
      <p:ext uri="{BB962C8B-B14F-4D97-AF65-F5344CB8AC3E}">
        <p14:creationId xmlns:p14="http://schemas.microsoft.com/office/powerpoint/2010/main" val="301887480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181" userDrawn="1">
          <p15:clr>
            <a:srgbClr val="FBAE40"/>
          </p15:clr>
        </p15:guide>
        <p15:guide id="3" orient="horz" pos="4145" userDrawn="1">
          <p15:clr>
            <a:srgbClr val="FBAE40"/>
          </p15:clr>
        </p15:guide>
        <p15:guide id="4" orient="horz" pos="2534" userDrawn="1">
          <p15:clr>
            <a:srgbClr val="FBAE40"/>
          </p15:clr>
        </p15:guide>
        <p15:guide id="5" orient="horz" pos="3164" userDrawn="1">
          <p15:clr>
            <a:srgbClr val="FBAE40"/>
          </p15:clr>
        </p15:guide>
        <p15:guide id="6" orient="horz" pos="3233" userDrawn="1">
          <p15:clr>
            <a:srgbClr val="FBAE40"/>
          </p15:clr>
        </p15:guide>
        <p15:guide id="7" orient="horz" pos="350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5175"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INTERNAL</a:t>
            </a:r>
          </a:p>
        </p:txBody>
      </p:sp>
      <p:sp>
        <p:nvSpPr>
          <p:cNvPr id="6"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4139791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24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10"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4000" y="5994000"/>
            <a:ext cx="1578462"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val="781090314"/>
      </p:ext>
    </p:extLst>
  </p:cSld>
  <p:clrMapOvr>
    <a:masterClrMapping/>
  </p:clrMapOvr>
  <p:hf sldNum="0" hdr="0" ftr="0" dt="0"/>
  <p:extLst mod="1">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Copyright information"/>
          <p:cNvSpPr txBox="1"/>
          <p:nvPr/>
        </p:nvSpPr>
        <p:spPr bwMode="black">
          <a:xfrm>
            <a:off x="503999" y="1620000"/>
            <a:ext cx="11185200" cy="315471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1100" kern="1200" baseline="0" dirty="0">
                <a:solidFill>
                  <a:schemeClr val="tx1"/>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www.sap.com/corporate-en/legal/copyright/index.epx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3" name="Headline Copyright english"/>
          <p:cNvSpPr txBox="1"/>
          <p:nvPr userDrawn="1"/>
        </p:nvSpPr>
        <p:spPr>
          <a:xfrm>
            <a:off x="504001" y="719834"/>
            <a:ext cx="8740726"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400" b="0" noProof="0" dirty="0"/>
              <a:t>© 2018 SAP SE or an SAP affiliate company. All rights reserved.</a:t>
            </a:r>
            <a:endParaRPr lang="de-DE" sz="2400" kern="0" dirty="0" err="1">
              <a:ea typeface="Arial Unicode MS" pitchFamily="34" charset="-128"/>
              <a:cs typeface="Arial Unicode MS" pitchFamily="34" charset="-128"/>
            </a:endParaRPr>
          </a:p>
        </p:txBody>
      </p:sp>
      <p:grpSp>
        <p:nvGrpSpPr>
          <p:cNvPr id="6" name="Secondary Motion Band"/>
          <p:cNvGrpSpPr/>
          <p:nvPr userDrawn="1"/>
        </p:nvGrpSpPr>
        <p:grpSpPr>
          <a:xfrm>
            <a:off x="10682127" y="0"/>
            <a:ext cx="1513048" cy="251942"/>
            <a:chOff x="10682127" y="0"/>
            <a:chExt cx="1513048" cy="252000"/>
          </a:xfrm>
        </p:grpSpPr>
        <p:sp>
          <p:nvSpPr>
            <p:cNvPr id="7"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451925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4" name="Copyright information"/>
          <p:cNvSpPr txBox="1"/>
          <p:nvPr userDrawn="1"/>
        </p:nvSpPr>
        <p:spPr bwMode="black">
          <a:xfrm>
            <a:off x="504001" y="1620000"/>
            <a:ext cx="11185200"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https://www.sap.com/corporate/de/legal/copyright.html</a:t>
            </a:r>
            <a:r>
              <a:rPr lang="de-DE" sz="1100" kern="1200" noProof="0" dirty="0">
                <a:solidFill>
                  <a:schemeClr val="tx1"/>
                </a:solidFill>
                <a:effectLst/>
                <a:latin typeface="Arial"/>
                <a:ea typeface="+mn-ea"/>
                <a:cs typeface="+mn-cs"/>
              </a:rPr>
              <a:t>.</a:t>
            </a:r>
          </a:p>
        </p:txBody>
      </p:sp>
      <p:sp>
        <p:nvSpPr>
          <p:cNvPr id="10" name="Headline Copyright german"/>
          <p:cNvSpPr txBox="1"/>
          <p:nvPr userDrawn="1"/>
        </p:nvSpPr>
        <p:spPr>
          <a:xfrm>
            <a:off x="504001" y="719834"/>
            <a:ext cx="10796097"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400" b="0" noProof="0" dirty="0"/>
              <a:t>© </a:t>
            </a:r>
            <a:r>
              <a:rPr lang="de-DE" sz="2400" b="0" noProof="0" dirty="0"/>
              <a:t>2018 SAP SE oder ein SAP-Konzernunternehmen. Alle Rechte vorbehalten.</a:t>
            </a:r>
            <a:endParaRPr lang="de-DE" sz="2400" kern="0" dirty="0" err="1">
              <a:ea typeface="Arial Unicode MS" pitchFamily="34" charset="-128"/>
              <a:cs typeface="Arial Unicode MS" pitchFamily="34" charset="-128"/>
            </a:endParaRPr>
          </a:p>
        </p:txBody>
      </p:sp>
      <p:grpSp>
        <p:nvGrpSpPr>
          <p:cNvPr id="6" name="Secondary Motion Band"/>
          <p:cNvGrpSpPr/>
          <p:nvPr userDrawn="1"/>
        </p:nvGrpSpPr>
        <p:grpSpPr>
          <a:xfrm>
            <a:off x="10682127" y="0"/>
            <a:ext cx="1513048" cy="251942"/>
            <a:chOff x="10682127" y="0"/>
            <a:chExt cx="1513048" cy="252000"/>
          </a:xfrm>
        </p:grpSpPr>
        <p:sp>
          <p:nvSpPr>
            <p:cNvPr id="7"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911862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Screensho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354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0687"/>
            <a:ext cx="11545200" cy="4391026"/>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812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pic>
        <p:nvPicPr>
          <p:cNvPr id="15"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8000" y="6217668"/>
            <a:ext cx="1578462" cy="360000"/>
          </a:xfrm>
          <a:prstGeom prst="rect">
            <a:avLst/>
          </a:prstGeom>
        </p:spPr>
      </p:pic>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6" name="Speaker"/>
          <p:cNvSpPr>
            <a:spLocks noGrp="1"/>
          </p:cNvSpPr>
          <p:nvPr userDrawn="1">
            <p:ph type="subTitle" idx="1" hasCustomPrompt="1"/>
          </p:nvPr>
        </p:nvSpPr>
        <p:spPr bwMode="black">
          <a:xfrm>
            <a:off x="288000" y="4268503"/>
            <a:ext cx="85951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288000" y="2706317"/>
            <a:ext cx="8596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grpSp>
        <p:nvGrpSpPr>
          <p:cNvPr id="2" name="Hero Motion Band"/>
          <p:cNvGrpSpPr/>
          <p:nvPr userDrawn="1"/>
        </p:nvGrpSpPr>
        <p:grpSpPr>
          <a:xfrm>
            <a:off x="9171173" y="0"/>
            <a:ext cx="3024002"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982410628"/>
      </p:ext>
    </p:extLst>
  </p:cSld>
  <p:clrMapOvr>
    <a:masterClrMapping/>
  </p:clrMapOvr>
  <p:extLst mod="1">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6" pos="5597" userDrawn="1">
          <p15:clr>
            <a:srgbClr val="FBAE40"/>
          </p15:clr>
        </p15:guide>
        <p15:guide id="7" orient="horz" pos="41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64579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080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de-DE"/>
              <a:t>Bild auf Platzhalter ziehen oder durch Klicken auf Symbol hinzufügen</a:t>
            </a:r>
            <a:endParaRPr lang="de-DE" dirty="0"/>
          </a:p>
        </p:txBody>
      </p:sp>
      <p:pic>
        <p:nvPicPr>
          <p:cNvPr id="15"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8000" y="6217668"/>
            <a:ext cx="1578462" cy="360000"/>
          </a:xfrm>
          <a:prstGeom prst="rect">
            <a:avLst/>
          </a:prstGeom>
        </p:spPr>
      </p:pic>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7"/>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048046299"/>
      </p:ext>
    </p:extLst>
  </p:cSld>
  <p:clrMapOvr>
    <a:masterClrMapping/>
  </p:clrMapOvr>
  <p:extLst mod="1">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masterClrMapping/>
  </p:clrMapOvr>
  <p:hf sldNum="0" hdr="0" ftr="0" dt="0"/>
  <p:extLst mod="1">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masterClrMapping/>
  </p:clrMapOvr>
  <p:hf sldNum="0" hdr="0" ftr="0" dt="0"/>
  <p:extLst mod="1">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mod="1">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mod="1">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1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INTERNAL</a:t>
            </a: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3408294523"/>
      </p:ext>
    </p:extLst>
  </p:cSld>
  <p:clrMap bg1="dk1" tx1="lt1" bg2="dk2" tx2="lt2" accent1="accent1" accent2="accent2" accent3="accent3" accent4="accent4" accent5="accent5" accent6="accent6" hlink="hlink" folHlink="folHlink"/>
  <p:sldLayoutIdLst>
    <p:sldLayoutId id="2147483772" r:id="rId1"/>
    <p:sldLayoutId id="2147483776" r:id="rId2"/>
    <p:sldLayoutId id="2147483773" r:id="rId3"/>
    <p:sldLayoutId id="2147483775" r:id="rId4"/>
    <p:sldLayoutId id="2147483741" r:id="rId5"/>
    <p:sldLayoutId id="2147483765" r:id="rId6"/>
    <p:sldLayoutId id="2147483767" r:id="rId7"/>
    <p:sldLayoutId id="2147483743" r:id="rId8"/>
    <p:sldLayoutId id="2147483774" r:id="rId9"/>
    <p:sldLayoutId id="2147483745" r:id="rId10"/>
    <p:sldLayoutId id="2147483760" r:id="rId11"/>
    <p:sldLayoutId id="2147483768" r:id="rId12"/>
    <p:sldLayoutId id="2147483769" r:id="rId13"/>
    <p:sldLayoutId id="2147483770" r:id="rId14"/>
    <p:sldLayoutId id="2147483744" r:id="rId15"/>
    <p:sldLayoutId id="2147483777" r:id="rId16"/>
    <p:sldLayoutId id="2147483757" r:id="rId17"/>
    <p:sldLayoutId id="2147483748" r:id="rId18"/>
    <p:sldLayoutId id="2147483762" r:id="rId19"/>
    <p:sldLayoutId id="2147483771" r:id="rId20"/>
    <p:sldLayoutId id="2147483763" r:id="rId21"/>
    <p:sldLayoutId id="2147483751" r:id="rId22"/>
    <p:sldLayoutId id="2147483753" r:id="rId23"/>
    <p:sldLayoutId id="2147483756" r:id="rId24"/>
    <p:sldLayoutId id="2147483740" r:id="rId25"/>
    <p:sldLayoutId id="2147483754" r:id="rId26"/>
    <p:sldLayoutId id="2147483755" r:id="rId27"/>
    <p:sldLayoutId id="2147483779" r:id="rId28"/>
    <p:sldLayoutId id="2147483780" r:id="rId29"/>
    <p:sldLayoutId id="2147483781" r:id="rId30"/>
    <p:sldLayoutId id="2147483782" r:id="rId31"/>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s://www.sapbrandtools.com/imagelibrary/index.html#/assets/275674" TargetMode="External"/><Relationship Id="rId2" Type="http://schemas.openxmlformats.org/officeDocument/2006/relationships/image" Target="../media/image25.jpeg"/><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sapbrandtools.com/imagelibrary/index.html#/assets/273467" TargetMode="External"/><Relationship Id="rId2" Type="http://schemas.openxmlformats.org/officeDocument/2006/relationships/image" Target="../media/image30.jpeg"/><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Global Corporate Fast Facts</a:t>
            </a:r>
            <a:endParaRPr lang="de-DE" dirty="0">
              <a:solidFill>
                <a:schemeClr val="accent1"/>
              </a:solidFill>
            </a:endParaRPr>
          </a:p>
        </p:txBody>
      </p:sp>
      <p:sp>
        <p:nvSpPr>
          <p:cNvPr id="7"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#274682</a:t>
            </a:r>
          </a:p>
        </p:txBody>
      </p:sp>
      <p:pic>
        <p:nvPicPr>
          <p:cNvPr id="11" name="Picture 4"/>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a:ext>
            </a:extLst>
          </a:blip>
          <a:srcRect r="-15"/>
          <a:stretch/>
        </p:blipFill>
        <p:spPr bwMode="auto">
          <a:xfrm>
            <a:off x="-1626" y="2169"/>
            <a:ext cx="11188800" cy="343000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3" name="Hero Motion Band" descr="Three rectangles on the roght side of the image&#10;1. SAP Gold 60%&#10;2. SAP Gold 30%&#10;3. SAP Gold" title="Hero Motion Band"/>
          <p:cNvGrpSpPr/>
          <p:nvPr/>
        </p:nvGrpSpPr>
        <p:grpSpPr>
          <a:xfrm>
            <a:off x="9171173" y="0"/>
            <a:ext cx="3024002" cy="3430006"/>
            <a:chOff x="9171173" y="0"/>
            <a:chExt cx="3024002" cy="3430006"/>
          </a:xfrm>
        </p:grpSpPr>
        <p:sp>
          <p:nvSpPr>
            <p:cNvPr id="14"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6"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07407543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22" y="247650"/>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#274596</a:t>
            </a:r>
          </a:p>
        </p:txBody>
      </p:sp>
      <p:sp>
        <p:nvSpPr>
          <p:cNvPr id="9" name="Rectangle 5"/>
          <p:cNvSpPr/>
          <p:nvPr/>
        </p:nvSpPr>
        <p:spPr>
          <a:xfrm>
            <a:off x="326774" y="3027248"/>
            <a:ext cx="3863589" cy="206168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4"/>
          <p:cNvSpPr txBox="1"/>
          <p:nvPr/>
        </p:nvSpPr>
        <p:spPr>
          <a:xfrm>
            <a:off x="493423" y="3171091"/>
            <a:ext cx="4605858" cy="1771525"/>
          </a:xfrm>
          <a:prstGeom prst="rect">
            <a:avLst/>
          </a:prstGeom>
          <a:noFill/>
        </p:spPr>
        <p:txBody>
          <a:bodyPr wrap="square" lIns="108853" tIns="54426" rIns="108853" bIns="54426"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solidFill>
                  <a:schemeClr val="tx1">
                    <a:lumMod val="50000"/>
                    <a:lumOff val="50000"/>
                  </a:schemeClr>
                </a:solidFill>
                <a:latin typeface="Arial" pitchFamily="34" charset="0"/>
                <a:cs typeface="Arial" pitchFamily="34" charset="0"/>
              </a:rPr>
            </a:br>
            <a:r>
              <a:rPr lang="en-US" sz="2400" b="1" dirty="0">
                <a:latin typeface="Arial" pitchFamily="34" charset="0"/>
                <a:cs typeface="Arial" pitchFamily="34" charset="0"/>
              </a:rPr>
              <a:t>produce </a:t>
            </a:r>
            <a:r>
              <a:rPr lang="en-US" sz="3599" b="1" dirty="0">
                <a:latin typeface="Arial" pitchFamily="34" charset="0"/>
                <a:cs typeface="Arial" pitchFamily="34" charset="0"/>
              </a:rPr>
              <a:t>77% </a:t>
            </a:r>
            <a:r>
              <a:rPr lang="en-US" sz="2400" b="1" dirty="0">
                <a:latin typeface="Arial" pitchFamily="34" charset="0"/>
                <a:cs typeface="Arial" pitchFamily="34" charset="0"/>
              </a:rPr>
              <a:t>of the </a:t>
            </a:r>
            <a:br>
              <a:rPr lang="en-US" sz="2400" b="1" dirty="0">
                <a:latin typeface="Arial" pitchFamily="34" charset="0"/>
                <a:cs typeface="Arial" pitchFamily="34" charset="0"/>
              </a:rPr>
            </a:br>
            <a:r>
              <a:rPr lang="en-US" sz="2400" b="1" dirty="0">
                <a:latin typeface="Arial" pitchFamily="34" charset="0"/>
                <a:cs typeface="Arial" pitchFamily="34" charset="0"/>
              </a:rPr>
              <a:t>world’s beauty and </a:t>
            </a:r>
            <a:br>
              <a:rPr lang="en-US" sz="2400" b="1" dirty="0">
                <a:latin typeface="Arial" pitchFamily="34" charset="0"/>
                <a:cs typeface="Arial" pitchFamily="34" charset="0"/>
              </a:rPr>
            </a:br>
            <a:r>
              <a:rPr lang="en-US" sz="2400" b="1" dirty="0">
                <a:latin typeface="Arial" pitchFamily="34" charset="0"/>
                <a:cs typeface="Arial" pitchFamily="34" charset="0"/>
              </a:rPr>
              <a:t>fragrance products.</a:t>
            </a:r>
            <a:endParaRPr lang="en-US" sz="2400" b="1" kern="0" dirty="0">
              <a:latin typeface="Arial" pitchFamily="34" charset="0"/>
              <a:ea typeface="Arial Unicode MS" pitchFamily="34" charset="-128"/>
              <a:cs typeface="Arial" pitchFamily="34" charset="0"/>
            </a:endParaRPr>
          </a:p>
        </p:txBody>
      </p:sp>
      <p:pic>
        <p:nvPicPr>
          <p:cNvPr id="12" name="Picture 11">
            <a:extLst>
              <a:ext uri="{FF2B5EF4-FFF2-40B4-BE49-F238E27FC236}">
                <a16:creationId xmlns:a16="http://schemas.microsoft.com/office/drawing/2014/main" id="{F094ADA3-6CA7-491A-B0AF-D002039F6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203276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1409" y="247650"/>
            <a:ext cx="12192354" cy="6610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#274965</a:t>
            </a:r>
          </a:p>
        </p:txBody>
      </p:sp>
      <p:sp>
        <p:nvSpPr>
          <p:cNvPr id="7" name="Rectangle 7"/>
          <p:cNvSpPr/>
          <p:nvPr/>
        </p:nvSpPr>
        <p:spPr>
          <a:xfrm>
            <a:off x="336550" y="618929"/>
            <a:ext cx="4190030"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0" name="TextBox 9"/>
          <p:cNvSpPr txBox="1"/>
          <p:nvPr/>
        </p:nvSpPr>
        <p:spPr>
          <a:xfrm>
            <a:off x="511135" y="771294"/>
            <a:ext cx="4167810" cy="230779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more than </a:t>
            </a:r>
            <a:r>
              <a:rPr lang="en-US" sz="3599" b="1" dirty="0">
                <a:latin typeface="Arial" pitchFamily="34" charset="0"/>
                <a:cs typeface="Arial" pitchFamily="34" charset="0"/>
              </a:rPr>
              <a:t>82%</a:t>
            </a:r>
            <a:r>
              <a:rPr lang="en-US" sz="2400" b="1" dirty="0">
                <a:latin typeface="Arial" pitchFamily="34" charset="0"/>
                <a:cs typeface="Arial" pitchFamily="34" charset="0"/>
              </a:rPr>
              <a:t> of the </a:t>
            </a:r>
            <a:r>
              <a:rPr lang="en-GB" sz="2400" b="1" dirty="0">
                <a:latin typeface="Arial" pitchFamily="34" charset="0"/>
                <a:cs typeface="Arial" pitchFamily="34" charset="0"/>
              </a:rPr>
              <a:t>coffee and tea we drink each day.</a:t>
            </a:r>
            <a:endParaRPr lang="en-US" sz="2400" b="1" dirty="0">
              <a:latin typeface="Arial" pitchFamily="34" charset="0"/>
              <a:cs typeface="Arial" pitchFamily="34" charset="0"/>
            </a:endParaRPr>
          </a:p>
          <a:p>
            <a:pPr fontAlgn="base">
              <a:spcBef>
                <a:spcPct val="50000"/>
              </a:spcBef>
              <a:spcAft>
                <a:spcPct val="0"/>
              </a:spcAft>
              <a:buClr>
                <a:srgbClr val="F0AB00"/>
              </a:buClr>
              <a:buSzPct val="80000"/>
            </a:pPr>
            <a:endParaRPr lang="en-US" sz="2400" b="1" kern="0" dirty="0">
              <a:latin typeface="Arial" pitchFamily="34" charset="0"/>
              <a:ea typeface="Arial Unicode MS" pitchFamily="34" charset="-128"/>
              <a:cs typeface="Arial" pitchFamily="34" charset="0"/>
            </a:endParaRPr>
          </a:p>
        </p:txBody>
      </p:sp>
      <p:pic>
        <p:nvPicPr>
          <p:cNvPr id="9" name="Picture 8">
            <a:extLst>
              <a:ext uri="{FF2B5EF4-FFF2-40B4-BE49-F238E27FC236}">
                <a16:creationId xmlns:a16="http://schemas.microsoft.com/office/drawing/2014/main" id="{84B5472F-6FFE-421E-97F0-2CBFAF55E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16118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22" y="247650"/>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#275023</a:t>
            </a:r>
          </a:p>
        </p:txBody>
      </p:sp>
      <p:sp>
        <p:nvSpPr>
          <p:cNvPr id="10" name="Rectangle 3"/>
          <p:cNvSpPr/>
          <p:nvPr/>
        </p:nvSpPr>
        <p:spPr>
          <a:xfrm>
            <a:off x="332116" y="3033011"/>
            <a:ext cx="3839591"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8"/>
          <p:cNvSpPr txBox="1"/>
          <p:nvPr/>
        </p:nvSpPr>
        <p:spPr>
          <a:xfrm>
            <a:off x="500796" y="3185375"/>
            <a:ext cx="3572662"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77%</a:t>
            </a:r>
            <a:r>
              <a:rPr lang="en-US" sz="2400" b="1" dirty="0">
                <a:latin typeface="Arial" pitchFamily="34" charset="0"/>
                <a:cs typeface="Arial" pitchFamily="34" charset="0"/>
              </a:rPr>
              <a:t> of the world’s </a:t>
            </a:r>
            <a:br>
              <a:rPr lang="en-US" sz="2400" b="1" dirty="0">
                <a:latin typeface="Arial" pitchFamily="34" charset="0"/>
                <a:cs typeface="Arial" pitchFamily="34" charset="0"/>
              </a:rPr>
            </a:br>
            <a:r>
              <a:rPr lang="en-US" sz="2400" b="1" dirty="0">
                <a:latin typeface="Arial" pitchFamily="34" charset="0"/>
                <a:cs typeface="Arial" pitchFamily="34" charset="0"/>
              </a:rPr>
              <a:t>beer.</a:t>
            </a:r>
            <a:endParaRPr lang="en-US" sz="2400" b="1" kern="0" dirty="0">
              <a:latin typeface="Arial" pitchFamily="34" charset="0"/>
              <a:ea typeface="Arial Unicode MS" pitchFamily="34" charset="-128"/>
              <a:cs typeface="Arial" pitchFamily="34" charset="0"/>
            </a:endParaRPr>
          </a:p>
        </p:txBody>
      </p:sp>
      <p:pic>
        <p:nvPicPr>
          <p:cNvPr id="7" name="Picture 6">
            <a:extLst>
              <a:ext uri="{FF2B5EF4-FFF2-40B4-BE49-F238E27FC236}">
                <a16:creationId xmlns:a16="http://schemas.microsoft.com/office/drawing/2014/main" id="{BBA8B619-BFCC-4B52-A320-57BE656B1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2006030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23" y="247650"/>
            <a:ext cx="12192352"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#273504</a:t>
            </a:r>
          </a:p>
        </p:txBody>
      </p:sp>
      <p:sp>
        <p:nvSpPr>
          <p:cNvPr id="8" name="Rectangle 2"/>
          <p:cNvSpPr/>
          <p:nvPr/>
        </p:nvSpPr>
        <p:spPr>
          <a:xfrm>
            <a:off x="7708276" y="3169451"/>
            <a:ext cx="4158287" cy="206168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9" name="TextBox 3"/>
          <p:cNvSpPr txBox="1"/>
          <p:nvPr/>
        </p:nvSpPr>
        <p:spPr>
          <a:xfrm>
            <a:off x="7874925" y="3473058"/>
            <a:ext cx="4158287" cy="1402278"/>
          </a:xfrm>
          <a:prstGeom prst="rect">
            <a:avLst/>
          </a:prstGeom>
          <a:noFill/>
        </p:spPr>
        <p:txBody>
          <a:bodyPr wrap="square" lIns="108853" tIns="54426" rIns="108853" bIns="54426"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ea typeface="Verdana" pitchFamily="34" charset="0"/>
                <a:cs typeface="Arial" pitchFamily="34" charset="0"/>
              </a:rPr>
              <a:t>Our customers </a:t>
            </a:r>
            <a:r>
              <a:rPr lang="en-US" sz="2400" b="1" dirty="0">
                <a:latin typeface="Arial" pitchFamily="34" charset="0"/>
                <a:ea typeface="Verdana" pitchFamily="34" charset="0"/>
                <a:cs typeface="Arial" pitchFamily="34" charset="0"/>
              </a:rPr>
              <a:t>distribute </a:t>
            </a:r>
            <a:br>
              <a:rPr lang="en-US" sz="2400" b="1" dirty="0">
                <a:latin typeface="Arial" pitchFamily="34" charset="0"/>
                <a:ea typeface="Verdana" pitchFamily="34" charset="0"/>
                <a:cs typeface="Arial" pitchFamily="34" charset="0"/>
              </a:rPr>
            </a:br>
            <a:r>
              <a:rPr lang="en-US" sz="2400" b="1" dirty="0">
                <a:latin typeface="Arial" pitchFamily="34" charset="0"/>
                <a:ea typeface="Verdana" pitchFamily="34" charset="0"/>
                <a:cs typeface="Arial" pitchFamily="34" charset="0"/>
              </a:rPr>
              <a:t>more than </a:t>
            </a:r>
            <a:r>
              <a:rPr lang="en-US" sz="3599" b="1" dirty="0">
                <a:latin typeface="Arial" pitchFamily="34" charset="0"/>
                <a:ea typeface="Verdana" pitchFamily="34" charset="0"/>
                <a:cs typeface="Arial" pitchFamily="34" charset="0"/>
              </a:rPr>
              <a:t>78%</a:t>
            </a:r>
            <a:r>
              <a:rPr lang="en-US" sz="2400" b="1" dirty="0">
                <a:latin typeface="Arial" pitchFamily="34" charset="0"/>
                <a:ea typeface="Verdana" pitchFamily="34" charset="0"/>
                <a:cs typeface="Arial" pitchFamily="34" charset="0"/>
              </a:rPr>
              <a:t> of the </a:t>
            </a:r>
            <a:br>
              <a:rPr lang="en-US" sz="2400" b="1" dirty="0">
                <a:latin typeface="Arial" pitchFamily="34" charset="0"/>
                <a:ea typeface="Verdana" pitchFamily="34" charset="0"/>
                <a:cs typeface="Arial" pitchFamily="34" charset="0"/>
              </a:rPr>
            </a:br>
            <a:r>
              <a:rPr lang="en-US" sz="2400" b="1" dirty="0">
                <a:latin typeface="Arial" pitchFamily="34" charset="0"/>
                <a:ea typeface="Verdana" pitchFamily="34" charset="0"/>
                <a:cs typeface="Arial" pitchFamily="34" charset="0"/>
              </a:rPr>
              <a:t>world’s food.</a:t>
            </a:r>
            <a:endParaRPr lang="en-US" sz="2400" b="1" kern="0" dirty="0">
              <a:latin typeface="Arial" pitchFamily="34" charset="0"/>
              <a:ea typeface="Verdana" pitchFamily="34" charset="0"/>
              <a:cs typeface="Arial" pitchFamily="34" charset="0"/>
            </a:endParaRPr>
          </a:p>
        </p:txBody>
      </p:sp>
      <p:pic>
        <p:nvPicPr>
          <p:cNvPr id="10" name="Picture 9">
            <a:extLst>
              <a:ext uri="{FF2B5EF4-FFF2-40B4-BE49-F238E27FC236}">
                <a16:creationId xmlns:a16="http://schemas.microsoft.com/office/drawing/2014/main" id="{C99708E1-CAC4-4BE5-8707-A7E3498C3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65008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247649"/>
            <a:ext cx="12195175" cy="661111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p:cNvSpPr/>
          <p:nvPr/>
        </p:nvSpPr>
        <p:spPr bwMode="gray">
          <a:xfrm>
            <a:off x="1411" y="0"/>
            <a:ext cx="12192353" cy="6858000"/>
          </a:xfrm>
          <a:prstGeom prst="rect">
            <a:avLst/>
          </a:prstGeom>
          <a:noFill/>
          <a:ln w="6350" algn="ctr">
            <a:noFill/>
            <a:miter lim="800000"/>
            <a:headEnd/>
            <a:tailEnd/>
          </a:ln>
        </p:spPr>
        <p:txBody>
          <a:bodyPr lIns="107138" tIns="85710" rIns="107138" bIns="85710" rtlCol="0" anchor="ctr"/>
          <a:lstStyle/>
          <a:p>
            <a:pPr algn="ct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p:txBody>
      </p:sp>
      <p:sp>
        <p:nvSpPr>
          <p:cNvPr id="6" name="TextBox 5"/>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#274594</a:t>
            </a:r>
          </a:p>
        </p:txBody>
      </p:sp>
      <p:sp>
        <p:nvSpPr>
          <p:cNvPr id="11" name="Rectangle 113"/>
          <p:cNvSpPr/>
          <p:nvPr/>
        </p:nvSpPr>
        <p:spPr>
          <a:xfrm>
            <a:off x="7676533" y="4188188"/>
            <a:ext cx="4190030" cy="191408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2" name="TextBox 114"/>
          <p:cNvSpPr txBox="1"/>
          <p:nvPr/>
        </p:nvSpPr>
        <p:spPr>
          <a:xfrm>
            <a:off x="7851118" y="4422080"/>
            <a:ext cx="3813660" cy="1384674"/>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more than </a:t>
            </a:r>
            <a:r>
              <a:rPr lang="en-US" sz="3599" b="1" dirty="0">
                <a:latin typeface="Arial" pitchFamily="34" charset="0"/>
                <a:cs typeface="Arial" pitchFamily="34" charset="0"/>
              </a:rPr>
              <a:t>64%</a:t>
            </a:r>
            <a:r>
              <a:rPr lang="en-US" sz="2400" b="1" dirty="0">
                <a:latin typeface="Arial" pitchFamily="34" charset="0"/>
                <a:cs typeface="Arial" pitchFamily="34" charset="0"/>
              </a:rPr>
              <a:t> of the world’s ice cream.</a:t>
            </a:r>
            <a:endParaRPr lang="en-US" sz="2400" b="1" kern="0" dirty="0">
              <a:latin typeface="Arial" pitchFamily="34" charset="0"/>
              <a:ea typeface="Arial Unicode MS" pitchFamily="34" charset="-128"/>
              <a:cs typeface="Arial" pitchFamily="34" charset="0"/>
            </a:endParaRPr>
          </a:p>
        </p:txBody>
      </p:sp>
      <p:pic>
        <p:nvPicPr>
          <p:cNvPr id="8" name="Picture 7">
            <a:extLst>
              <a:ext uri="{FF2B5EF4-FFF2-40B4-BE49-F238E27FC236}">
                <a16:creationId xmlns:a16="http://schemas.microsoft.com/office/drawing/2014/main" id="{A09DD64A-2401-40D2-91CE-DE5C01A05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711729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49"/>
            <a:ext cx="12193763" cy="6611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#275048</a:t>
            </a:r>
          </a:p>
        </p:txBody>
      </p:sp>
      <p:sp>
        <p:nvSpPr>
          <p:cNvPr id="10" name="Rectangle 3"/>
          <p:cNvSpPr/>
          <p:nvPr/>
        </p:nvSpPr>
        <p:spPr>
          <a:xfrm>
            <a:off x="336550" y="2559288"/>
            <a:ext cx="3839591"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6"/>
          <p:cNvSpPr txBox="1"/>
          <p:nvPr/>
        </p:nvSpPr>
        <p:spPr>
          <a:xfrm>
            <a:off x="505230" y="2711652"/>
            <a:ext cx="3949315"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solidFill>
                  <a:schemeClr val="tx1">
                    <a:lumMod val="50000"/>
                    <a:lumOff val="50000"/>
                  </a:schemeClr>
                </a:solidFill>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79%</a:t>
            </a:r>
            <a:r>
              <a:rPr lang="en-US" sz="2400" b="1" dirty="0">
                <a:latin typeface="Arial" pitchFamily="34" charset="0"/>
                <a:cs typeface="Arial" pitchFamily="34" charset="0"/>
              </a:rPr>
              <a:t> of the world’s </a:t>
            </a:r>
            <a:br>
              <a:rPr lang="en-US" sz="2400" b="1" dirty="0">
                <a:latin typeface="Arial" pitchFamily="34" charset="0"/>
                <a:cs typeface="Arial" pitchFamily="34" charset="0"/>
              </a:rPr>
            </a:br>
            <a:r>
              <a:rPr lang="en-US" sz="2400" b="1" dirty="0">
                <a:latin typeface="Arial" pitchFamily="34" charset="0"/>
                <a:cs typeface="Arial" pitchFamily="34" charset="0"/>
              </a:rPr>
              <a:t>chocolate.</a:t>
            </a:r>
            <a:endParaRPr lang="en-US" sz="2400" b="1" kern="0" dirty="0">
              <a:latin typeface="Arial" pitchFamily="34" charset="0"/>
              <a:ea typeface="Arial Unicode MS" pitchFamily="34" charset="-128"/>
              <a:cs typeface="Arial" pitchFamily="34" charset="0"/>
            </a:endParaRPr>
          </a:p>
        </p:txBody>
      </p:sp>
      <p:pic>
        <p:nvPicPr>
          <p:cNvPr id="8" name="Picture 7">
            <a:extLst>
              <a:ext uri="{FF2B5EF4-FFF2-40B4-BE49-F238E27FC236}">
                <a16:creationId xmlns:a16="http://schemas.microsoft.com/office/drawing/2014/main" id="{72D1F8BA-6CD1-48A8-A8C4-F913E5576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998047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23" y="247650"/>
            <a:ext cx="12192352"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57394"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#274593</a:t>
            </a:r>
          </a:p>
        </p:txBody>
      </p:sp>
      <p:sp>
        <p:nvSpPr>
          <p:cNvPr id="9" name="Rectangle 5"/>
          <p:cNvSpPr/>
          <p:nvPr/>
        </p:nvSpPr>
        <p:spPr>
          <a:xfrm>
            <a:off x="325336" y="2743200"/>
            <a:ext cx="3779640" cy="174841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2" name="TextBox 7"/>
          <p:cNvSpPr txBox="1"/>
          <p:nvPr/>
        </p:nvSpPr>
        <p:spPr>
          <a:xfrm>
            <a:off x="499920" y="2941909"/>
            <a:ext cx="3615219" cy="1384674"/>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a:t>
            </a:r>
            <a:r>
              <a:rPr lang="en-US" sz="3599" b="1" dirty="0">
                <a:latin typeface="Arial" pitchFamily="34" charset="0"/>
                <a:cs typeface="Arial" pitchFamily="34" charset="0"/>
              </a:rPr>
              <a:t>85%</a:t>
            </a:r>
            <a:r>
              <a:rPr lang="en-US" sz="2400" b="1" dirty="0">
                <a:latin typeface="Arial" pitchFamily="34" charset="0"/>
                <a:cs typeface="Arial" pitchFamily="34" charset="0"/>
              </a:rPr>
              <a:t> of the world’s pet food.</a:t>
            </a:r>
            <a:endParaRPr lang="en-US" sz="2400" b="1" kern="0" dirty="0">
              <a:latin typeface="Arial" pitchFamily="34" charset="0"/>
              <a:ea typeface="Arial Unicode MS" pitchFamily="34" charset="-128"/>
              <a:cs typeface="Arial" pitchFamily="34" charset="0"/>
            </a:endParaRPr>
          </a:p>
        </p:txBody>
      </p:sp>
      <p:pic>
        <p:nvPicPr>
          <p:cNvPr id="10" name="Picture 9">
            <a:extLst>
              <a:ext uri="{FF2B5EF4-FFF2-40B4-BE49-F238E27FC236}">
                <a16:creationId xmlns:a16="http://schemas.microsoft.com/office/drawing/2014/main" id="{320666C0-58B6-45B1-BFD7-60B6DAFB1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68366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11" y="247650"/>
            <a:ext cx="12193764" cy="6610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#275076</a:t>
            </a:r>
          </a:p>
        </p:txBody>
      </p:sp>
      <p:sp>
        <p:nvSpPr>
          <p:cNvPr id="7" name="Rectangle 2"/>
          <p:cNvSpPr/>
          <p:nvPr/>
        </p:nvSpPr>
        <p:spPr>
          <a:xfrm>
            <a:off x="326774" y="468205"/>
            <a:ext cx="3839591" cy="199254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3"/>
          <p:cNvSpPr txBox="1"/>
          <p:nvPr/>
        </p:nvSpPr>
        <p:spPr>
          <a:xfrm>
            <a:off x="485931" y="556187"/>
            <a:ext cx="3558408"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69%</a:t>
            </a:r>
            <a:r>
              <a:rPr lang="en-US" sz="2400" b="1" dirty="0">
                <a:latin typeface="Arial" pitchFamily="34" charset="0"/>
                <a:cs typeface="Arial" pitchFamily="34" charset="0"/>
              </a:rPr>
              <a:t> of the world’s toys and games.</a:t>
            </a:r>
            <a:endParaRPr lang="en-US" sz="2400" b="1" kern="0" dirty="0">
              <a:latin typeface="Arial" pitchFamily="34" charset="0"/>
              <a:ea typeface="Arial Unicode MS" pitchFamily="34" charset="-128"/>
              <a:cs typeface="Arial" pitchFamily="34" charset="0"/>
            </a:endParaRPr>
          </a:p>
        </p:txBody>
      </p:sp>
      <p:pic>
        <p:nvPicPr>
          <p:cNvPr id="8" name="Picture 7">
            <a:extLst>
              <a:ext uri="{FF2B5EF4-FFF2-40B4-BE49-F238E27FC236}">
                <a16:creationId xmlns:a16="http://schemas.microsoft.com/office/drawing/2014/main" id="{15AAD88A-CAF4-4F20-B65A-56B4C730B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201420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50"/>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#274555</a:t>
            </a:r>
          </a:p>
        </p:txBody>
      </p:sp>
      <p:sp>
        <p:nvSpPr>
          <p:cNvPr id="9" name="Rectangle 4"/>
          <p:cNvSpPr/>
          <p:nvPr/>
        </p:nvSpPr>
        <p:spPr>
          <a:xfrm>
            <a:off x="336550" y="2559288"/>
            <a:ext cx="4190030"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2" name="TextBox 5"/>
          <p:cNvSpPr txBox="1"/>
          <p:nvPr/>
        </p:nvSpPr>
        <p:spPr>
          <a:xfrm>
            <a:off x="505230" y="2711652"/>
            <a:ext cx="3529878"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62%</a:t>
            </a:r>
            <a:r>
              <a:rPr lang="en-US" sz="2400" b="1" dirty="0">
                <a:latin typeface="Arial" pitchFamily="34" charset="0"/>
                <a:cs typeface="Arial" pitchFamily="34" charset="0"/>
              </a:rPr>
              <a:t> of the world’s </a:t>
            </a:r>
            <a:br>
              <a:rPr lang="en-US" sz="2400" b="1" dirty="0">
                <a:latin typeface="Arial" pitchFamily="34" charset="0"/>
                <a:cs typeface="Arial" pitchFamily="34" charset="0"/>
              </a:rPr>
            </a:br>
            <a:r>
              <a:rPr lang="en-US" sz="2400" b="1" dirty="0">
                <a:latin typeface="Arial" pitchFamily="34" charset="0"/>
                <a:cs typeface="Arial" pitchFamily="34" charset="0"/>
              </a:rPr>
              <a:t>movies.</a:t>
            </a:r>
            <a:endParaRPr lang="en-US" sz="2400" b="1" kern="0" dirty="0">
              <a:latin typeface="Arial" pitchFamily="34" charset="0"/>
              <a:ea typeface="Arial Unicode MS" pitchFamily="34" charset="-128"/>
              <a:cs typeface="Arial" pitchFamily="34" charset="0"/>
            </a:endParaRPr>
          </a:p>
        </p:txBody>
      </p:sp>
      <p:pic>
        <p:nvPicPr>
          <p:cNvPr id="10" name="Picture 9">
            <a:extLst>
              <a:ext uri="{FF2B5EF4-FFF2-40B4-BE49-F238E27FC236}">
                <a16:creationId xmlns:a16="http://schemas.microsoft.com/office/drawing/2014/main" id="{CEACC3AE-1247-44D9-8A82-EE15A7594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512442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247650"/>
            <a:ext cx="12192353"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#274592</a:t>
            </a:r>
          </a:p>
        </p:txBody>
      </p:sp>
      <p:sp>
        <p:nvSpPr>
          <p:cNvPr id="8" name="Rectangle 4"/>
          <p:cNvSpPr/>
          <p:nvPr/>
        </p:nvSpPr>
        <p:spPr>
          <a:xfrm>
            <a:off x="336550" y="2559288"/>
            <a:ext cx="4022429"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0" name="TextBox 5"/>
          <p:cNvSpPr txBox="1"/>
          <p:nvPr/>
        </p:nvSpPr>
        <p:spPr>
          <a:xfrm>
            <a:off x="505230" y="2711652"/>
            <a:ext cx="3529878" cy="1753920"/>
          </a:xfrm>
          <a:prstGeom prst="rect">
            <a:avLst/>
          </a:prstGeom>
          <a:noFill/>
        </p:spPr>
        <p:txBody>
          <a:bodyPr wrap="square" rtlCol="0">
            <a:spAutoFit/>
          </a:bodyPr>
          <a:lstStyle/>
          <a:p>
            <a:r>
              <a:rPr lang="en-US" sz="2400" b="1" dirty="0">
                <a:solidFill>
                  <a:schemeClr val="accent1"/>
                </a:solidFill>
                <a:latin typeface="Arial" pitchFamily="34" charset="0"/>
                <a:cs typeface="Arial" pitchFamily="34" charset="0"/>
              </a:rPr>
              <a:t>SAP customers </a:t>
            </a:r>
            <a:r>
              <a:rPr lang="en-US" sz="2400" b="1" dirty="0">
                <a:latin typeface="Arial" pitchFamily="34" charset="0"/>
                <a:cs typeface="Arial" pitchFamily="34" charset="0"/>
              </a:rPr>
              <a:t>deliver </a:t>
            </a:r>
            <a:r>
              <a:rPr lang="en-US" sz="3599" b="1" dirty="0">
                <a:latin typeface="Arial" pitchFamily="34" charset="0"/>
                <a:cs typeface="Arial" pitchFamily="34" charset="0"/>
              </a:rPr>
              <a:t>74%</a:t>
            </a:r>
            <a:r>
              <a:rPr lang="en-US" sz="2400" b="1" dirty="0">
                <a:latin typeface="Arial" pitchFamily="34" charset="0"/>
                <a:cs typeface="Arial" pitchFamily="34" charset="0"/>
              </a:rPr>
              <a:t> of radio and TV </a:t>
            </a:r>
          </a:p>
          <a:p>
            <a:r>
              <a:rPr lang="en-US" sz="2400" b="1" dirty="0">
                <a:latin typeface="Arial" pitchFamily="34" charset="0"/>
                <a:cs typeface="Arial" pitchFamily="34" charset="0"/>
              </a:rPr>
              <a:t>broadcasting content worldwide</a:t>
            </a:r>
            <a:r>
              <a:rPr lang="en-US" sz="2400" b="1" dirty="0">
                <a:solidFill>
                  <a:schemeClr val="tx1">
                    <a:lumMod val="50000"/>
                    <a:lumOff val="50000"/>
                  </a:schemeClr>
                </a:solidFill>
                <a:latin typeface="Arial" pitchFamily="34" charset="0"/>
                <a:cs typeface="Arial" pitchFamily="34" charset="0"/>
              </a:rPr>
              <a:t>.</a:t>
            </a:r>
            <a:endParaRPr lang="en-US" sz="2400" b="1" dirty="0">
              <a:latin typeface="Arial" pitchFamily="34" charset="0"/>
              <a:cs typeface="Arial" pitchFamily="34" charset="0"/>
            </a:endParaRPr>
          </a:p>
        </p:txBody>
      </p:sp>
      <p:pic>
        <p:nvPicPr>
          <p:cNvPr id="7" name="Picture 6">
            <a:extLst>
              <a:ext uri="{FF2B5EF4-FFF2-40B4-BE49-F238E27FC236}">
                <a16:creationId xmlns:a16="http://schemas.microsoft.com/office/drawing/2014/main" id="{5AC137F8-58CD-4A70-AFDF-830B4022F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01600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22" y="247649"/>
            <a:ext cx="12192353" cy="66103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#275317</a:t>
            </a:r>
          </a:p>
        </p:txBody>
      </p:sp>
      <p:sp>
        <p:nvSpPr>
          <p:cNvPr id="13" name="Rectangle 2"/>
          <p:cNvSpPr/>
          <p:nvPr/>
        </p:nvSpPr>
        <p:spPr>
          <a:xfrm>
            <a:off x="325336" y="1668906"/>
            <a:ext cx="4190030" cy="191884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4" name="TextBox 3"/>
          <p:cNvSpPr txBox="1"/>
          <p:nvPr/>
        </p:nvSpPr>
        <p:spPr>
          <a:xfrm>
            <a:off x="477701" y="1911738"/>
            <a:ext cx="4037665" cy="1384674"/>
          </a:xfrm>
          <a:prstGeom prst="rect">
            <a:avLst/>
          </a:prstGeom>
          <a:noFill/>
        </p:spPr>
        <p:txBody>
          <a:bodyPr wrap="square" rtlCol="0">
            <a:spAutoFit/>
          </a:bodyPr>
          <a:lstStyle/>
          <a:p>
            <a:r>
              <a:rPr lang="en-US" sz="3599" b="1" dirty="0">
                <a:latin typeface="Arial" pitchFamily="34" charset="0"/>
                <a:cs typeface="Arial" pitchFamily="34" charset="0"/>
              </a:rPr>
              <a:t>77% </a:t>
            </a:r>
            <a:r>
              <a:rPr lang="en-US" sz="2400" b="1" dirty="0">
                <a:latin typeface="Arial" pitchFamily="34" charset="0"/>
                <a:cs typeface="Arial" pitchFamily="34" charset="0"/>
              </a:rPr>
              <a:t>of the world’s transaction revenue </a:t>
            </a:r>
            <a:r>
              <a:rPr lang="en-US" sz="2400" b="1" dirty="0">
                <a:solidFill>
                  <a:schemeClr val="accent1"/>
                </a:solidFill>
                <a:latin typeface="Arial" pitchFamily="34" charset="0"/>
                <a:cs typeface="Arial" pitchFamily="34" charset="0"/>
              </a:rPr>
              <a:t>touches an SAP system.</a:t>
            </a:r>
          </a:p>
        </p:txBody>
      </p:sp>
      <p:pic>
        <p:nvPicPr>
          <p:cNvPr id="7" name="Picture 6">
            <a:extLst>
              <a:ext uri="{FF2B5EF4-FFF2-40B4-BE49-F238E27FC236}">
                <a16:creationId xmlns:a16="http://schemas.microsoft.com/office/drawing/2014/main" id="{388F3508-C5B4-4110-9766-B81721885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055987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1" y="247650"/>
            <a:ext cx="12193764" cy="6726714"/>
          </a:xfrm>
          <a:prstGeom prst="rect">
            <a:avLst/>
          </a:prstGeom>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#275077</a:t>
            </a:r>
          </a:p>
        </p:txBody>
      </p:sp>
      <p:sp>
        <p:nvSpPr>
          <p:cNvPr id="10" name="Rectangle 2"/>
          <p:cNvSpPr/>
          <p:nvPr/>
        </p:nvSpPr>
        <p:spPr>
          <a:xfrm>
            <a:off x="6304847" y="4656393"/>
            <a:ext cx="5561716" cy="144587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3"/>
          <p:cNvSpPr txBox="1"/>
          <p:nvPr/>
        </p:nvSpPr>
        <p:spPr>
          <a:xfrm>
            <a:off x="6457210" y="4942429"/>
            <a:ext cx="5198337" cy="1015428"/>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82%</a:t>
            </a:r>
            <a:r>
              <a:rPr lang="en-US" sz="2400" b="1" dirty="0">
                <a:latin typeface="Arial" pitchFamily="34" charset="0"/>
                <a:cs typeface="Arial" pitchFamily="34" charset="0"/>
              </a:rPr>
              <a:t> of the world’s motorcycles.</a:t>
            </a:r>
            <a:endParaRPr lang="en-US" sz="2400" b="1" kern="0" dirty="0">
              <a:latin typeface="Arial" pitchFamily="34" charset="0"/>
              <a:ea typeface="Arial Unicode MS" pitchFamily="34" charset="-128"/>
              <a:cs typeface="Arial" pitchFamily="34" charset="0"/>
            </a:endParaRPr>
          </a:p>
        </p:txBody>
      </p:sp>
      <p:pic>
        <p:nvPicPr>
          <p:cNvPr id="7" name="Picture 6">
            <a:extLst>
              <a:ext uri="{FF2B5EF4-FFF2-40B4-BE49-F238E27FC236}">
                <a16:creationId xmlns:a16="http://schemas.microsoft.com/office/drawing/2014/main" id="{C3C14A3D-1A9E-418F-B705-3DEC6043E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695057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49"/>
            <a:ext cx="12193764" cy="66111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#275652</a:t>
            </a:r>
          </a:p>
        </p:txBody>
      </p:sp>
      <p:sp>
        <p:nvSpPr>
          <p:cNvPr id="8" name="Rectangle 3"/>
          <p:cNvSpPr/>
          <p:nvPr/>
        </p:nvSpPr>
        <p:spPr>
          <a:xfrm>
            <a:off x="6534049" y="2963489"/>
            <a:ext cx="5356396" cy="1750431"/>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0" name="TextBox 9"/>
          <p:cNvSpPr txBox="1"/>
          <p:nvPr/>
        </p:nvSpPr>
        <p:spPr>
          <a:xfrm>
            <a:off x="6658199" y="3136667"/>
            <a:ext cx="5536976" cy="1384674"/>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manufacture </a:t>
            </a:r>
            <a:br>
              <a:rPr lang="en-US" sz="2400" b="1" dirty="0">
                <a:latin typeface="Arial" pitchFamily="34" charset="0"/>
                <a:cs typeface="Arial" pitchFamily="34" charset="0"/>
              </a:rPr>
            </a:br>
            <a:r>
              <a:rPr lang="en-US" sz="2400" b="1" dirty="0">
                <a:latin typeface="Arial" pitchFamily="34" charset="0"/>
                <a:cs typeface="Arial" pitchFamily="34" charset="0"/>
              </a:rPr>
              <a:t>more than </a:t>
            </a:r>
            <a:r>
              <a:rPr lang="en-US" sz="3599" b="1" dirty="0">
                <a:latin typeface="Arial" pitchFamily="34" charset="0"/>
                <a:cs typeface="Arial" pitchFamily="34" charset="0"/>
              </a:rPr>
              <a:t>180,000</a:t>
            </a:r>
            <a:r>
              <a:rPr lang="en-US" sz="2400" b="1" dirty="0">
                <a:latin typeface="Arial" pitchFamily="34" charset="0"/>
                <a:cs typeface="Arial" pitchFamily="34" charset="0"/>
              </a:rPr>
              <a:t> automobiles </a:t>
            </a:r>
            <a:br>
              <a:rPr lang="en-US" sz="2400" b="1" dirty="0">
                <a:latin typeface="Arial" pitchFamily="34" charset="0"/>
                <a:cs typeface="Arial" pitchFamily="34" charset="0"/>
              </a:rPr>
            </a:br>
            <a:r>
              <a:rPr lang="en-US" sz="2400" b="1" dirty="0">
                <a:latin typeface="Arial" pitchFamily="34" charset="0"/>
                <a:cs typeface="Arial" pitchFamily="34" charset="0"/>
              </a:rPr>
              <a:t>per day.</a:t>
            </a:r>
          </a:p>
        </p:txBody>
      </p:sp>
      <p:pic>
        <p:nvPicPr>
          <p:cNvPr id="7" name="Picture 6">
            <a:extLst>
              <a:ext uri="{FF2B5EF4-FFF2-40B4-BE49-F238E27FC236}">
                <a16:creationId xmlns:a16="http://schemas.microsoft.com/office/drawing/2014/main" id="{7BE40FA5-6C62-4FA6-87BC-07C38DC93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5732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8EEAE-C514-4752-AC11-E91E203450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38661"/>
            <a:ext cx="12195175" cy="6619339"/>
          </a:xfrm>
          <a:prstGeom prst="rect">
            <a:avLst/>
          </a:prstGeom>
        </p:spPr>
      </p:pic>
      <p:sp>
        <p:nvSpPr>
          <p:cNvPr id="6" name="TextBox 5"/>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b="1" dirty="0">
                <a:hlinkClick r:id="rId3"/>
              </a:rPr>
              <a:t>ID 275674</a:t>
            </a:r>
            <a:endParaRPr lang="en-US" dirty="0">
              <a:solidFill>
                <a:schemeClr val="bg1"/>
              </a:solidFill>
            </a:endParaRPr>
          </a:p>
        </p:txBody>
      </p:sp>
      <p:sp>
        <p:nvSpPr>
          <p:cNvPr id="11" name="Rectangle 2"/>
          <p:cNvSpPr/>
          <p:nvPr/>
        </p:nvSpPr>
        <p:spPr>
          <a:xfrm>
            <a:off x="7667708" y="674227"/>
            <a:ext cx="4198855" cy="19457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fontAlgn="base">
              <a:spcBef>
                <a:spcPct val="50000"/>
              </a:spcBef>
              <a:spcAft>
                <a:spcPct val="0"/>
              </a:spcAft>
              <a:buClr>
                <a:srgbClr val="F0AB00"/>
              </a:buClr>
              <a:buSzPct val="80000"/>
            </a:pPr>
            <a:r>
              <a:rPr lang="en-US" sz="2400" b="1" dirty="0">
                <a:solidFill>
                  <a:srgbClr val="F7A800"/>
                </a:solidFill>
                <a:latin typeface="Arial" pitchFamily="34" charset="0"/>
                <a:cs typeface="Arial" pitchFamily="34" charset="0"/>
              </a:rPr>
              <a:t>Our customers</a:t>
            </a:r>
            <a:r>
              <a:rPr lang="en-US" sz="2400" b="1" dirty="0">
                <a:latin typeface="Arial" pitchFamily="34" charset="0"/>
                <a:cs typeface="Arial" pitchFamily="34" charset="0"/>
              </a:rPr>
              <a:t> manufacture more than </a:t>
            </a:r>
            <a:r>
              <a:rPr lang="en-US" sz="3600" b="1" dirty="0">
                <a:latin typeface="Arial" pitchFamily="34" charset="0"/>
                <a:cs typeface="Arial" pitchFamily="34" charset="0"/>
              </a:rPr>
              <a:t>50,000 </a:t>
            </a:r>
            <a:r>
              <a:rPr lang="en-US" sz="2400" b="1" dirty="0">
                <a:latin typeface="Arial" pitchFamily="34" charset="0"/>
                <a:cs typeface="Arial" pitchFamily="34" charset="0"/>
              </a:rPr>
              <a:t>commercial </a:t>
            </a:r>
            <a:r>
              <a:rPr lang="en-US" sz="2400" b="1" dirty="0">
                <a:solidFill>
                  <a:schemeClr val="tx1"/>
                </a:solidFill>
                <a:latin typeface="Arial" pitchFamily="34" charset="0"/>
                <a:cs typeface="Arial" pitchFamily="34" charset="0"/>
              </a:rPr>
              <a:t>vehicles every d</a:t>
            </a:r>
            <a:r>
              <a:rPr lang="en-US" sz="2400" b="1" dirty="0">
                <a:latin typeface="Arial" pitchFamily="34" charset="0"/>
                <a:cs typeface="Arial" pitchFamily="34" charset="0"/>
              </a:rPr>
              <a:t>ay.</a:t>
            </a:r>
            <a:endParaRPr lang="en-US" sz="2400" b="1" dirty="0">
              <a:solidFill>
                <a:srgbClr val="F7A800"/>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4F6B890F-83D3-4BBB-9F44-0B6D4261B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305843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50"/>
            <a:ext cx="12193764" cy="6610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#273058</a:t>
            </a:r>
          </a:p>
        </p:txBody>
      </p:sp>
      <p:sp>
        <p:nvSpPr>
          <p:cNvPr id="10" name="Rectangle 2"/>
          <p:cNvSpPr/>
          <p:nvPr/>
        </p:nvSpPr>
        <p:spPr>
          <a:xfrm>
            <a:off x="7828898" y="747799"/>
            <a:ext cx="4037665" cy="207120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3"/>
          <p:cNvSpPr txBox="1"/>
          <p:nvPr/>
        </p:nvSpPr>
        <p:spPr>
          <a:xfrm>
            <a:off x="8003483" y="900164"/>
            <a:ext cx="4091628"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ea typeface="Verdana" pitchFamily="34" charset="0"/>
                <a:cs typeface="Arial" pitchFamily="34" charset="0"/>
              </a:rPr>
              <a:t>Our customers </a:t>
            </a:r>
            <a:br>
              <a:rPr lang="en-US" sz="2400" b="1" dirty="0">
                <a:solidFill>
                  <a:schemeClr val="accent1"/>
                </a:solidFill>
                <a:latin typeface="Arial" pitchFamily="34" charset="0"/>
                <a:ea typeface="Verdana" pitchFamily="34" charset="0"/>
                <a:cs typeface="Arial" pitchFamily="34" charset="0"/>
              </a:rPr>
            </a:br>
            <a:r>
              <a:rPr lang="en-US" sz="2400" b="1" dirty="0">
                <a:latin typeface="Arial" pitchFamily="34" charset="0"/>
                <a:ea typeface="Verdana" pitchFamily="34" charset="0"/>
                <a:cs typeface="Arial" pitchFamily="34" charset="0"/>
              </a:rPr>
              <a:t>distribute more than </a:t>
            </a:r>
            <a:r>
              <a:rPr lang="en-US" sz="3599" b="1" dirty="0">
                <a:latin typeface="Arial" pitchFamily="34" charset="0"/>
                <a:ea typeface="Verdana" pitchFamily="34" charset="0"/>
                <a:cs typeface="Arial" pitchFamily="34" charset="0"/>
              </a:rPr>
              <a:t>76%</a:t>
            </a:r>
            <a:r>
              <a:rPr lang="en-US" sz="2400" b="1" dirty="0">
                <a:latin typeface="Arial" pitchFamily="34" charset="0"/>
                <a:ea typeface="Verdana" pitchFamily="34" charset="0"/>
                <a:cs typeface="Arial" pitchFamily="34" charset="0"/>
              </a:rPr>
              <a:t> of the world’s  healthcare products.</a:t>
            </a:r>
            <a:endParaRPr lang="en-US" sz="2400" b="1" kern="0" dirty="0">
              <a:latin typeface="Arial" pitchFamily="34" charset="0"/>
              <a:ea typeface="Verdana" pitchFamily="34" charset="0"/>
              <a:cs typeface="Arial" pitchFamily="34" charset="0"/>
            </a:endParaRPr>
          </a:p>
        </p:txBody>
      </p:sp>
      <p:pic>
        <p:nvPicPr>
          <p:cNvPr id="7" name="Picture 6">
            <a:extLst>
              <a:ext uri="{FF2B5EF4-FFF2-40B4-BE49-F238E27FC236}">
                <a16:creationId xmlns:a16="http://schemas.microsoft.com/office/drawing/2014/main" id="{F82B79E3-0EDF-4CC8-9695-30D587283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426638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0" y="247650"/>
            <a:ext cx="12190615" cy="6610350"/>
          </a:xfrm>
          <a:prstGeom prst="rect">
            <a:avLst/>
          </a:prstGeom>
          <a:noFill/>
          <a:ln>
            <a:noFill/>
          </a:ln>
        </p:spPr>
      </p:pic>
      <p:sp>
        <p:nvSpPr>
          <p:cNvPr id="75" name="Rectangle 74"/>
          <p:cNvSpPr/>
          <p:nvPr/>
        </p:nvSpPr>
        <p:spPr bwMode="gray">
          <a:xfrm>
            <a:off x="1411" y="0"/>
            <a:ext cx="12192353" cy="6858000"/>
          </a:xfrm>
          <a:prstGeom prst="rect">
            <a:avLst/>
          </a:prstGeom>
          <a:noFill/>
          <a:ln w="6350" algn="ctr">
            <a:noFill/>
            <a:miter lim="800000"/>
            <a:headEnd/>
            <a:tailEnd/>
          </a:ln>
        </p:spPr>
        <p:txBody>
          <a:bodyPr lIns="107138" tIns="85710" rIns="107138" bIns="85710" rtlCol="0" anchor="ctr"/>
          <a:lstStyle/>
          <a:p>
            <a:pPr algn="ctr" fontAlgn="base">
              <a:spcBef>
                <a:spcPct val="50000"/>
              </a:spcBef>
              <a:spcAft>
                <a:spcPct val="0"/>
              </a:spcAft>
              <a:buClr>
                <a:srgbClr val="F0AB00"/>
              </a:buClr>
              <a:buSzPct val="80000"/>
            </a:pPr>
            <a:endParaRPr lang="en-US" kern="0" dirty="0">
              <a:ea typeface="Arial Unicode MS" pitchFamily="34" charset="-128"/>
              <a:cs typeface="Arial Unicode MS" pitchFamily="34" charset="-128"/>
            </a:endParaRPr>
          </a:p>
        </p:txBody>
      </p:sp>
      <p:sp>
        <p:nvSpPr>
          <p:cNvPr id="6" name="TextBox 5"/>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#273179</a:t>
            </a:r>
          </a:p>
        </p:txBody>
      </p:sp>
      <p:sp>
        <p:nvSpPr>
          <p:cNvPr id="9" name="Rectangle 143"/>
          <p:cNvSpPr/>
          <p:nvPr/>
        </p:nvSpPr>
        <p:spPr>
          <a:xfrm>
            <a:off x="336550" y="3326005"/>
            <a:ext cx="4151939" cy="181875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145"/>
          <p:cNvSpPr txBox="1"/>
          <p:nvPr/>
        </p:nvSpPr>
        <p:spPr>
          <a:xfrm>
            <a:off x="514980" y="3552376"/>
            <a:ext cx="4158287" cy="1384674"/>
          </a:xfrm>
          <a:prstGeom prst="rect">
            <a:avLst/>
          </a:prstGeom>
          <a:noFill/>
        </p:spPr>
        <p:txBody>
          <a:bodyPr wrap="square" rtlCol="0">
            <a:spAutoFit/>
          </a:bodyPr>
          <a:lstStyle/>
          <a:p>
            <a:pPr>
              <a:spcBef>
                <a:spcPts val="2160"/>
              </a:spcBef>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the </a:t>
            </a:r>
            <a:r>
              <a:rPr lang="en-US" sz="3599" b="1" dirty="0">
                <a:latin typeface="Arial" pitchFamily="34" charset="0"/>
                <a:cs typeface="Arial" pitchFamily="34" charset="0"/>
              </a:rPr>
              <a:t>top 20</a:t>
            </a:r>
            <a:r>
              <a:rPr lang="en-US" sz="2400" b="1" dirty="0">
                <a:latin typeface="Arial" pitchFamily="34" charset="0"/>
                <a:cs typeface="Arial" pitchFamily="34" charset="0"/>
              </a:rPr>
              <a:t> global prescription drugs.</a:t>
            </a:r>
          </a:p>
        </p:txBody>
      </p:sp>
      <p:pic>
        <p:nvPicPr>
          <p:cNvPr id="8" name="Picture 7">
            <a:extLst>
              <a:ext uri="{FF2B5EF4-FFF2-40B4-BE49-F238E27FC236}">
                <a16:creationId xmlns:a16="http://schemas.microsoft.com/office/drawing/2014/main" id="{D50F3184-C460-442D-85FF-221C98AF3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788026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50"/>
            <a:ext cx="12193763" cy="6611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#272126</a:t>
            </a:r>
          </a:p>
        </p:txBody>
      </p:sp>
      <p:sp>
        <p:nvSpPr>
          <p:cNvPr id="9" name="Rectangle 5"/>
          <p:cNvSpPr/>
          <p:nvPr/>
        </p:nvSpPr>
        <p:spPr>
          <a:xfrm>
            <a:off x="336551" y="1595208"/>
            <a:ext cx="3652646" cy="199254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2" name="TextBox 8"/>
          <p:cNvSpPr txBox="1"/>
          <p:nvPr/>
        </p:nvSpPr>
        <p:spPr>
          <a:xfrm>
            <a:off x="558920" y="1649071"/>
            <a:ext cx="3664870" cy="230779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82%</a:t>
            </a:r>
            <a:r>
              <a:rPr lang="en-US" sz="2400" b="1" dirty="0">
                <a:latin typeface="Arial" pitchFamily="34" charset="0"/>
                <a:cs typeface="Arial" pitchFamily="34" charset="0"/>
              </a:rPr>
              <a:t> of the world’s </a:t>
            </a:r>
            <a:br>
              <a:rPr lang="en-US" sz="2400" b="1" dirty="0">
                <a:latin typeface="Arial" pitchFamily="34" charset="0"/>
                <a:cs typeface="Arial" pitchFamily="34" charset="0"/>
              </a:rPr>
            </a:br>
            <a:r>
              <a:rPr lang="en-US" sz="2400" b="1" dirty="0">
                <a:latin typeface="Arial" pitchFamily="34" charset="0"/>
                <a:cs typeface="Arial" pitchFamily="34" charset="0"/>
              </a:rPr>
              <a:t>medical devices.</a:t>
            </a:r>
          </a:p>
          <a:p>
            <a:pPr fontAlgn="base">
              <a:spcBef>
                <a:spcPct val="50000"/>
              </a:spcBef>
              <a:spcAft>
                <a:spcPct val="0"/>
              </a:spcAft>
              <a:buClr>
                <a:srgbClr val="F0AB00"/>
              </a:buClr>
              <a:buSzPct val="80000"/>
            </a:pPr>
            <a:endParaRPr lang="en-US" sz="2400" b="1" kern="0" dirty="0">
              <a:latin typeface="Arial" pitchFamily="34" charset="0"/>
              <a:ea typeface="Arial Unicode MS" pitchFamily="34" charset="-128"/>
              <a:cs typeface="Arial" pitchFamily="34" charset="0"/>
            </a:endParaRPr>
          </a:p>
        </p:txBody>
      </p:sp>
      <p:pic>
        <p:nvPicPr>
          <p:cNvPr id="7" name="Picture 6">
            <a:extLst>
              <a:ext uri="{FF2B5EF4-FFF2-40B4-BE49-F238E27FC236}">
                <a16:creationId xmlns:a16="http://schemas.microsoft.com/office/drawing/2014/main" id="{16177FE1-95F2-4E12-BF56-11E7C423E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476955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1" y="247650"/>
            <a:ext cx="12192353" cy="6610350"/>
          </a:xfrm>
          <a:prstGeom prst="rect">
            <a:avLst/>
          </a:prstGeom>
        </p:spPr>
      </p:pic>
      <p:sp>
        <p:nvSpPr>
          <p:cNvPr id="11" name="TextBox 10"/>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#274597</a:t>
            </a:r>
          </a:p>
        </p:txBody>
      </p:sp>
      <p:sp>
        <p:nvSpPr>
          <p:cNvPr id="10" name="Rectangle 4"/>
          <p:cNvSpPr/>
          <p:nvPr/>
        </p:nvSpPr>
        <p:spPr>
          <a:xfrm>
            <a:off x="326774" y="3028248"/>
            <a:ext cx="4822742" cy="2061686"/>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2" name="TextBox 9"/>
          <p:cNvSpPr txBox="1"/>
          <p:nvPr/>
        </p:nvSpPr>
        <p:spPr>
          <a:xfrm>
            <a:off x="501358" y="3185375"/>
            <a:ext cx="4466262" cy="1753920"/>
          </a:xfrm>
          <a:prstGeom prst="rect">
            <a:avLst/>
          </a:prstGeom>
          <a:noFill/>
        </p:spPr>
        <p:txBody>
          <a:bodyPr wrap="square" rtlCol="0">
            <a:spAutoFit/>
          </a:bodyPr>
          <a:lstStyle/>
          <a:p>
            <a:pPr marL="0" lvl="1" defTabSz="914217">
              <a:buNone/>
            </a:pPr>
            <a:r>
              <a:rPr lang="en-US" sz="2400" b="1" dirty="0">
                <a:solidFill>
                  <a:schemeClr val="accent1"/>
                </a:solidFill>
                <a:latin typeface="Arial" pitchFamily="34" charset="0"/>
                <a:cs typeface="Arial" pitchFamily="34" charset="0"/>
              </a:rPr>
              <a:t>SAP provides solutions  </a:t>
            </a:r>
            <a:br>
              <a:rPr lang="en-US" sz="2400" b="1" dirty="0">
                <a:latin typeface="Arial" pitchFamily="34" charset="0"/>
                <a:cs typeface="Arial" pitchFamily="34" charset="0"/>
              </a:rPr>
            </a:br>
            <a:r>
              <a:rPr lang="en-US" sz="2400" b="1" dirty="0">
                <a:latin typeface="Arial" pitchFamily="34" charset="0"/>
                <a:cs typeface="Arial" pitchFamily="34" charset="0"/>
              </a:rPr>
              <a:t>to </a:t>
            </a:r>
            <a:r>
              <a:rPr lang="en-US" sz="3599" b="1" dirty="0">
                <a:latin typeface="Arial" pitchFamily="34" charset="0"/>
                <a:cs typeface="Arial" pitchFamily="34" charset="0"/>
              </a:rPr>
              <a:t>58% </a:t>
            </a:r>
            <a:r>
              <a:rPr lang="en-US" sz="2400" b="1" dirty="0">
                <a:latin typeface="Arial" pitchFamily="34" charset="0"/>
                <a:cs typeface="Arial" pitchFamily="34" charset="0"/>
              </a:rPr>
              <a:t>of United Nations member governments to help improve citizen services.</a:t>
            </a:r>
          </a:p>
        </p:txBody>
      </p:sp>
      <p:pic>
        <p:nvPicPr>
          <p:cNvPr id="8" name="Picture 7">
            <a:extLst>
              <a:ext uri="{FF2B5EF4-FFF2-40B4-BE49-F238E27FC236}">
                <a16:creationId xmlns:a16="http://schemas.microsoft.com/office/drawing/2014/main" id="{B2AFF5D8-5CBD-42F0-AABB-1FECC9851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144023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E8E86-6D0F-4C71-9BF6-1E89BBA1611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0144"/>
            <a:ext cx="12195175" cy="6617856"/>
          </a:xfrm>
          <a:prstGeom prst="rect">
            <a:avLst/>
          </a:prstGeom>
        </p:spPr>
      </p:pic>
      <p:sp>
        <p:nvSpPr>
          <p:cNvPr id="6" name="TextBox 5"/>
          <p:cNvSpPr txBox="1"/>
          <p:nvPr/>
        </p:nvSpPr>
        <p:spPr>
          <a:xfrm>
            <a:off x="-2257393" y="327026"/>
            <a:ext cx="1776064" cy="64633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pPr fontAlgn="base">
              <a:spcAft>
                <a:spcPct val="0"/>
              </a:spcAft>
              <a:buClr>
                <a:srgbClr val="F0AB00"/>
              </a:buClr>
              <a:buSzPct val="80000"/>
            </a:pPr>
            <a:r>
              <a:rPr lang="en-US" b="1" dirty="0">
                <a:hlinkClick r:id="rId3"/>
              </a:rPr>
              <a:t>ID 273467</a:t>
            </a:r>
            <a:endParaRPr lang="en-US" dirty="0">
              <a:solidFill>
                <a:schemeClr val="bg1"/>
              </a:solidFill>
            </a:endParaRPr>
          </a:p>
        </p:txBody>
      </p:sp>
      <p:sp>
        <p:nvSpPr>
          <p:cNvPr id="11" name="Rectangle 2"/>
          <p:cNvSpPr/>
          <p:nvPr/>
        </p:nvSpPr>
        <p:spPr>
          <a:xfrm>
            <a:off x="325336" y="1647119"/>
            <a:ext cx="5443868" cy="19457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fontAlgn="base">
              <a:spcBef>
                <a:spcPct val="50000"/>
              </a:spcBef>
              <a:spcAft>
                <a:spcPct val="0"/>
              </a:spcAft>
              <a:buClr>
                <a:srgbClr val="F0AB00"/>
              </a:buClr>
              <a:buSzPct val="80000"/>
            </a:pPr>
            <a:r>
              <a:rPr lang="en-US" sz="2400" b="1" dirty="0">
                <a:solidFill>
                  <a:srgbClr val="F7A800"/>
                </a:solidFill>
                <a:latin typeface="Arial" pitchFamily="34" charset="0"/>
                <a:cs typeface="Arial" pitchFamily="34" charset="0"/>
              </a:rPr>
              <a:t>Our customers</a:t>
            </a:r>
            <a:r>
              <a:rPr lang="en-US" sz="2400" b="1" dirty="0">
                <a:latin typeface="Arial" pitchFamily="34" charset="0"/>
                <a:cs typeface="Arial" pitchFamily="34" charset="0"/>
              </a:rPr>
              <a:t> produce more than </a:t>
            </a:r>
            <a:r>
              <a:rPr lang="en-US" sz="3600" b="1" dirty="0">
                <a:latin typeface="Arial" pitchFamily="34" charset="0"/>
                <a:cs typeface="Arial" pitchFamily="34" charset="0"/>
              </a:rPr>
              <a:t>2.5 million </a:t>
            </a:r>
            <a:r>
              <a:rPr lang="en-US" sz="3600" b="1" dirty="0" err="1">
                <a:latin typeface="Arial" pitchFamily="34" charset="0"/>
                <a:cs typeface="Arial" pitchFamily="34" charset="0"/>
              </a:rPr>
              <a:t>tonnes</a:t>
            </a:r>
            <a:r>
              <a:rPr lang="en-US" sz="3600" b="1" dirty="0">
                <a:latin typeface="Arial" pitchFamily="34" charset="0"/>
                <a:cs typeface="Arial" pitchFamily="34" charset="0"/>
              </a:rPr>
              <a:t> </a:t>
            </a:r>
          </a:p>
          <a:p>
            <a:pPr fontAlgn="base">
              <a:spcAft>
                <a:spcPct val="0"/>
              </a:spcAft>
              <a:buClr>
                <a:srgbClr val="F0AB00"/>
              </a:buClr>
              <a:buSzPct val="80000"/>
            </a:pPr>
            <a:r>
              <a:rPr lang="en-US" sz="2400" b="1" dirty="0">
                <a:latin typeface="Arial" pitchFamily="34" charset="0"/>
                <a:cs typeface="Arial" pitchFamily="34" charset="0"/>
              </a:rPr>
              <a:t>of </a:t>
            </a:r>
            <a:r>
              <a:rPr lang="en-US" sz="2400" b="1" dirty="0">
                <a:solidFill>
                  <a:schemeClr val="tx1"/>
                </a:solidFill>
                <a:latin typeface="Arial" pitchFamily="34" charset="0"/>
                <a:cs typeface="Arial" pitchFamily="34" charset="0"/>
              </a:rPr>
              <a:t>steel every day</a:t>
            </a:r>
            <a:r>
              <a:rPr lang="en-US" sz="2400" b="1" dirty="0">
                <a:latin typeface="Arial" pitchFamily="34" charset="0"/>
                <a:cs typeface="Arial" pitchFamily="34" charset="0"/>
              </a:rPr>
              <a:t>.</a:t>
            </a:r>
            <a:endParaRPr lang="en-US" sz="2400" b="1" dirty="0">
              <a:solidFill>
                <a:srgbClr val="F7A800"/>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1E770518-F112-413E-823A-39DDC56D6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2256387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50"/>
            <a:ext cx="12193763"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#272502</a:t>
            </a:r>
          </a:p>
        </p:txBody>
      </p:sp>
      <p:sp>
        <p:nvSpPr>
          <p:cNvPr id="10" name="Rectangle 6"/>
          <p:cNvSpPr/>
          <p:nvPr/>
        </p:nvSpPr>
        <p:spPr>
          <a:xfrm>
            <a:off x="332116" y="2703616"/>
            <a:ext cx="4991272" cy="238631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7"/>
          <p:cNvSpPr txBox="1"/>
          <p:nvPr/>
        </p:nvSpPr>
        <p:spPr>
          <a:xfrm>
            <a:off x="560663" y="2829857"/>
            <a:ext cx="4723307" cy="2123167"/>
          </a:xfrm>
          <a:prstGeom prst="rect">
            <a:avLst/>
          </a:prstGeom>
          <a:noFill/>
        </p:spPr>
        <p:txBody>
          <a:bodyPr wrap="square" rtlCol="0">
            <a:spAutoFit/>
          </a:bodyPr>
          <a:lstStyle/>
          <a:p>
            <a:pPr fontAlgn="base">
              <a:spcBef>
                <a:spcPct val="50000"/>
              </a:spcBef>
              <a:spcAft>
                <a:spcPct val="0"/>
              </a:spcAft>
              <a:buClr>
                <a:srgbClr val="F0AB00"/>
              </a:buClr>
              <a:buSzPct val="80000"/>
            </a:pPr>
            <a:r>
              <a:rPr lang="en-GB" sz="2400" b="1" dirty="0">
                <a:solidFill>
                  <a:schemeClr val="accent1"/>
                </a:solidFill>
                <a:latin typeface="Arial" pitchFamily="34" charset="0"/>
                <a:cs typeface="Arial" pitchFamily="34" charset="0"/>
              </a:rPr>
              <a:t>SAP connects </a:t>
            </a:r>
            <a:r>
              <a:rPr lang="en-US" sz="2400" b="1" dirty="0">
                <a:latin typeface="Arial" pitchFamily="34" charset="0"/>
                <a:cs typeface="Arial" pitchFamily="34" charset="0"/>
              </a:rPr>
              <a:t>more than         </a:t>
            </a:r>
            <a:r>
              <a:rPr lang="en-US" sz="3599" b="1" dirty="0">
                <a:latin typeface="Arial" pitchFamily="34" charset="0"/>
                <a:cs typeface="Arial" pitchFamily="34" charset="0"/>
              </a:rPr>
              <a:t>3.1 million</a:t>
            </a:r>
            <a:r>
              <a:rPr lang="en-US" sz="2400" b="1" dirty="0">
                <a:latin typeface="Arial" pitchFamily="34" charset="0"/>
                <a:cs typeface="Arial" pitchFamily="34" charset="0"/>
              </a:rPr>
              <a:t> companies in  180 countries in the Ariba Network, the world’s largest business-to-business network.</a:t>
            </a:r>
            <a:endParaRPr lang="en-GB" sz="2400" b="1" kern="0" dirty="0">
              <a:latin typeface="Arial" pitchFamily="34" charset="0"/>
              <a:ea typeface="Arial Unicode MS" pitchFamily="34" charset="-128"/>
              <a:cs typeface="Arial" pitchFamily="34" charset="0"/>
            </a:endParaRPr>
          </a:p>
        </p:txBody>
      </p:sp>
      <p:pic>
        <p:nvPicPr>
          <p:cNvPr id="7" name="Picture 6">
            <a:extLst>
              <a:ext uri="{FF2B5EF4-FFF2-40B4-BE49-F238E27FC236}">
                <a16:creationId xmlns:a16="http://schemas.microsoft.com/office/drawing/2014/main" id="{0E144F0B-A39F-41D4-9E11-32F091059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754986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1" y="247650"/>
            <a:ext cx="12192353" cy="6610350"/>
          </a:xfrm>
          <a:prstGeom prst="rect">
            <a:avLst/>
          </a:prstGeom>
        </p:spPr>
      </p:pic>
      <p:sp>
        <p:nvSpPr>
          <p:cNvPr id="5" name="TextBox 4"/>
          <p:cNvSpPr txBox="1"/>
          <p:nvPr/>
        </p:nvSpPr>
        <p:spPr>
          <a:xfrm>
            <a:off x="-2257395" y="327026"/>
            <a:ext cx="1899947" cy="646181"/>
          </a:xfrm>
          <a:prstGeom prst="rect">
            <a:avLst/>
          </a:prstGeom>
          <a:solidFill>
            <a:schemeClr val="accent1"/>
          </a:solidFill>
        </p:spPr>
        <p:txBody>
          <a:bodyPr wrap="square" lIns="0" tIns="0" rIns="0" bIns="0" rtlCol="0">
            <a:spAutoFit/>
          </a:bodyPr>
          <a:lstStyle/>
          <a:p>
            <a:pPr fontAlgn="base">
              <a:spcAft>
                <a:spcPct val="0"/>
              </a:spcAft>
              <a:buClr>
                <a:srgbClr val="F0AB00"/>
              </a:buClr>
              <a:buSzPct val="80000"/>
            </a:pPr>
            <a:r>
              <a:rPr lang="en-US" dirty="0">
                <a:solidFill>
                  <a:schemeClr val="bg1"/>
                </a:solidFill>
              </a:rPr>
              <a:t>SAP Image </a:t>
            </a:r>
          </a:p>
          <a:p>
            <a:pPr fontAlgn="base">
              <a:spcAft>
                <a:spcPct val="0"/>
              </a:spcAft>
              <a:buClr>
                <a:srgbClr val="F0AB00"/>
              </a:buClr>
              <a:buSzPct val="80000"/>
            </a:pPr>
            <a:r>
              <a:rPr lang="en-US" dirty="0">
                <a:solidFill>
                  <a:schemeClr val="bg1"/>
                </a:solidFill>
              </a:rPr>
              <a:t>ID 276603</a:t>
            </a:r>
          </a:p>
        </p:txBody>
      </p:sp>
      <p:sp>
        <p:nvSpPr>
          <p:cNvPr id="9" name="Rectangle 2"/>
          <p:cNvSpPr/>
          <p:nvPr/>
        </p:nvSpPr>
        <p:spPr>
          <a:xfrm>
            <a:off x="336550" y="1758462"/>
            <a:ext cx="4190030" cy="1748413"/>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0" name="TextBox 3"/>
          <p:cNvSpPr txBox="1"/>
          <p:nvPr/>
        </p:nvSpPr>
        <p:spPr>
          <a:xfrm>
            <a:off x="488915" y="1937009"/>
            <a:ext cx="4037665" cy="1384674"/>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more than </a:t>
            </a:r>
            <a:r>
              <a:rPr lang="en-US" sz="3599" b="1" dirty="0">
                <a:latin typeface="Arial" pitchFamily="34" charset="0"/>
                <a:cs typeface="Arial" pitchFamily="34" charset="0"/>
              </a:rPr>
              <a:t>78 million </a:t>
            </a:r>
            <a:r>
              <a:rPr lang="en-US" sz="2400" b="1" dirty="0">
                <a:latin typeface="Arial" pitchFamily="34" charset="0"/>
                <a:cs typeface="Arial" pitchFamily="34" charset="0"/>
              </a:rPr>
              <a:t>barrels of oil each day.</a:t>
            </a:r>
            <a:endParaRPr lang="en-US" sz="2400" b="1" kern="0" dirty="0">
              <a:latin typeface="Arial" pitchFamily="34" charset="0"/>
              <a:ea typeface="Arial Unicode MS" pitchFamily="34" charset="-128"/>
              <a:cs typeface="Arial" pitchFamily="34" charset="0"/>
            </a:endParaRPr>
          </a:p>
        </p:txBody>
      </p:sp>
      <p:pic>
        <p:nvPicPr>
          <p:cNvPr id="7" name="Picture 6">
            <a:extLst>
              <a:ext uri="{FF2B5EF4-FFF2-40B4-BE49-F238E27FC236}">
                <a16:creationId xmlns:a16="http://schemas.microsoft.com/office/drawing/2014/main" id="{B92529A2-A578-41B5-B726-EAA8D416E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668283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2" y="0"/>
            <a:ext cx="12209259" cy="6858000"/>
          </a:xfrm>
          <a:prstGeom prst="rect">
            <a:avLst/>
          </a:prstGeom>
        </p:spPr>
      </p:pic>
      <p:sp>
        <p:nvSpPr>
          <p:cNvPr id="7" name="Rectangle 2"/>
          <p:cNvSpPr/>
          <p:nvPr/>
        </p:nvSpPr>
        <p:spPr>
          <a:xfrm>
            <a:off x="6666689" y="414922"/>
            <a:ext cx="5203301" cy="164290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
          <p:cNvSpPr txBox="1"/>
          <p:nvPr/>
        </p:nvSpPr>
        <p:spPr>
          <a:xfrm>
            <a:off x="6831071" y="501761"/>
            <a:ext cx="4875670" cy="1384674"/>
          </a:xfrm>
          <a:prstGeom prst="rect">
            <a:avLst/>
          </a:prstGeom>
          <a:noFill/>
        </p:spPr>
        <p:txBody>
          <a:bodyPr wrap="square" rtlCol="0">
            <a:spAutoFit/>
          </a:bodyPr>
          <a:lstStyle/>
          <a:p>
            <a:r>
              <a:rPr lang="en-US" sz="3599" b="1" dirty="0">
                <a:latin typeface="Arial" pitchFamily="34" charset="0"/>
                <a:cs typeface="Arial" pitchFamily="34" charset="0"/>
              </a:rPr>
              <a:t>85% </a:t>
            </a:r>
            <a:r>
              <a:rPr lang="en-US" sz="2400" b="1" dirty="0">
                <a:latin typeface="Arial" pitchFamily="34" charset="0"/>
                <a:cs typeface="Arial" pitchFamily="34" charset="0"/>
              </a:rPr>
              <a:t>of the world’s business to business transaction revenue </a:t>
            </a:r>
            <a:r>
              <a:rPr lang="en-US" sz="2400" b="1" dirty="0">
                <a:solidFill>
                  <a:schemeClr val="tx1">
                    <a:lumMod val="50000"/>
                    <a:lumOff val="50000"/>
                  </a:schemeClr>
                </a:solidFill>
                <a:latin typeface="Arial" pitchFamily="34" charset="0"/>
                <a:cs typeface="Arial" pitchFamily="34" charset="0"/>
              </a:rPr>
              <a:t>touches an SAP system.</a:t>
            </a:r>
            <a:endParaRPr lang="en-US" sz="2400" b="1" dirty="0">
              <a:latin typeface="Arial" pitchFamily="34" charset="0"/>
              <a:cs typeface="Arial" pitchFamily="34" charset="0"/>
            </a:endParaRPr>
          </a:p>
        </p:txBody>
      </p:sp>
      <p:sp>
        <p:nvSpPr>
          <p:cNvPr id="9" name="TextBox 4"/>
          <p:cNvSpPr txBox="1"/>
          <p:nvPr/>
        </p:nvSpPr>
        <p:spPr>
          <a:xfrm>
            <a:off x="-2257393" y="327025"/>
            <a:ext cx="1775653" cy="969272"/>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t>SAP Image ID </a:t>
            </a:r>
          </a:p>
          <a:p>
            <a:r>
              <a:rPr lang="en-US" dirty="0"/>
              <a:t># 278033</a:t>
            </a:r>
          </a:p>
          <a:p>
            <a:r>
              <a:rPr lang="en-US" dirty="0"/>
              <a:t>Singapore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082317"/>
            <a:ext cx="916547" cy="453495"/>
          </a:xfrm>
          <a:prstGeom prst="rect">
            <a:avLst/>
          </a:prstGeom>
        </p:spPr>
      </p:pic>
    </p:spTree>
    <p:extLst>
      <p:ext uri="{BB962C8B-B14F-4D97-AF65-F5344CB8AC3E}">
        <p14:creationId xmlns:p14="http://schemas.microsoft.com/office/powerpoint/2010/main" val="1145218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23" y="247650"/>
            <a:ext cx="12192352"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#273496</a:t>
            </a:r>
          </a:p>
        </p:txBody>
      </p:sp>
      <p:sp>
        <p:nvSpPr>
          <p:cNvPr id="10" name="Rectangle 2"/>
          <p:cNvSpPr/>
          <p:nvPr/>
        </p:nvSpPr>
        <p:spPr>
          <a:xfrm>
            <a:off x="7367472" y="3587750"/>
            <a:ext cx="4499092" cy="144587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3"/>
          <p:cNvSpPr txBox="1"/>
          <p:nvPr/>
        </p:nvSpPr>
        <p:spPr>
          <a:xfrm>
            <a:off x="7582969" y="3839355"/>
            <a:ext cx="4143458" cy="1015428"/>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produce </a:t>
            </a:r>
            <a:r>
              <a:rPr lang="en-US" sz="3599" b="1" dirty="0">
                <a:latin typeface="Arial" pitchFamily="34" charset="0"/>
                <a:cs typeface="Arial" pitchFamily="34" charset="0"/>
              </a:rPr>
              <a:t>70%</a:t>
            </a:r>
            <a:r>
              <a:rPr lang="en-US" sz="2400" b="1" dirty="0">
                <a:latin typeface="Arial" pitchFamily="34" charset="0"/>
                <a:cs typeface="Arial" pitchFamily="34" charset="0"/>
              </a:rPr>
              <a:t> of the world’s gold.</a:t>
            </a:r>
            <a:endParaRPr lang="en-US" sz="2400" b="1" kern="0" dirty="0">
              <a:latin typeface="Arial" pitchFamily="34" charset="0"/>
              <a:ea typeface="Arial Unicode MS" pitchFamily="34" charset="-128"/>
              <a:cs typeface="Arial" pitchFamily="34" charset="0"/>
            </a:endParaRPr>
          </a:p>
        </p:txBody>
      </p:sp>
      <p:pic>
        <p:nvPicPr>
          <p:cNvPr id="8" name="Picture 7">
            <a:extLst>
              <a:ext uri="{FF2B5EF4-FFF2-40B4-BE49-F238E27FC236}">
                <a16:creationId xmlns:a16="http://schemas.microsoft.com/office/drawing/2014/main" id="{B8847C39-F613-4C45-AF25-BE03ED66E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293432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11" y="247650"/>
            <a:ext cx="12193764" cy="66111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913843" cy="646181"/>
          </a:xfrm>
          <a:prstGeom prst="rect">
            <a:avLst/>
          </a:prstGeom>
          <a:solidFill>
            <a:schemeClr val="accent1"/>
          </a:solidFill>
        </p:spPr>
        <p:txBody>
          <a:bodyPr wrap="square" lIns="0" tIns="0" rIns="0" bIns="0" rtlCol="0">
            <a:spAutoFit/>
          </a:bodyPr>
          <a:lstStyle/>
          <a:p>
            <a:r>
              <a:rPr lang="de-DE" dirty="0">
                <a:solidFill>
                  <a:schemeClr val="bg1"/>
                </a:solidFill>
              </a:rPr>
              <a:t>SAP Image ID #275697</a:t>
            </a:r>
          </a:p>
        </p:txBody>
      </p:sp>
      <p:sp>
        <p:nvSpPr>
          <p:cNvPr id="12" name="Rectangle 6"/>
          <p:cNvSpPr/>
          <p:nvPr/>
        </p:nvSpPr>
        <p:spPr>
          <a:xfrm>
            <a:off x="330125" y="2804464"/>
            <a:ext cx="4780443" cy="2285471"/>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3" name="TextBox 9"/>
          <p:cNvSpPr txBox="1"/>
          <p:nvPr/>
        </p:nvSpPr>
        <p:spPr>
          <a:xfrm>
            <a:off x="482490" y="2880646"/>
            <a:ext cx="4494760" cy="2123530"/>
          </a:xfrm>
          <a:prstGeom prst="rect">
            <a:avLst/>
          </a:prstGeom>
          <a:noFill/>
        </p:spPr>
        <p:txBody>
          <a:bodyPr wrap="square" rtlCol="0">
            <a:spAutoFit/>
          </a:bodyPr>
          <a:lstStyle/>
          <a:p>
            <a:pPr defTabSz="914217" fontAlgn="base">
              <a:spcAft>
                <a:spcPct val="0"/>
              </a:spcAft>
              <a:buClr>
                <a:srgbClr val="F0AB00"/>
              </a:buClr>
              <a:buSzPct val="80000"/>
            </a:pPr>
            <a:r>
              <a:rPr lang="en-US" sz="2400" b="1" dirty="0">
                <a:solidFill>
                  <a:schemeClr val="accent1"/>
                </a:solidFill>
                <a:latin typeface="Arial" pitchFamily="34" charset="0"/>
                <a:cs typeface="Arial" pitchFamily="34" charset="0"/>
              </a:rPr>
              <a:t>Analytics solutions from SAP </a:t>
            </a:r>
            <a:r>
              <a:rPr lang="en-US" sz="2400" b="1" dirty="0">
                <a:latin typeface="Arial" pitchFamily="34" charset="0"/>
                <a:cs typeface="Arial" pitchFamily="34" charset="0"/>
              </a:rPr>
              <a:t>help track more than </a:t>
            </a:r>
            <a:br>
              <a:rPr lang="en-US" sz="2400" b="1" dirty="0">
                <a:latin typeface="Arial" pitchFamily="34" charset="0"/>
                <a:cs typeface="Arial" pitchFamily="34" charset="0"/>
              </a:rPr>
            </a:br>
            <a:r>
              <a:rPr lang="en-US" sz="3599" b="1" dirty="0">
                <a:latin typeface="Arial" pitchFamily="34" charset="0"/>
                <a:cs typeface="Arial" pitchFamily="34" charset="0"/>
              </a:rPr>
              <a:t>6 billion</a:t>
            </a:r>
            <a:r>
              <a:rPr lang="en-US" sz="2400" b="1" dirty="0">
                <a:latin typeface="Arial" pitchFamily="34" charset="0"/>
                <a:cs typeface="Arial" pitchFamily="34" charset="0"/>
              </a:rPr>
              <a:t> U.S. stock trades per day to identify fraud and protect investors.</a:t>
            </a:r>
          </a:p>
        </p:txBody>
      </p:sp>
      <p:pic>
        <p:nvPicPr>
          <p:cNvPr id="8" name="Picture 7">
            <a:extLst>
              <a:ext uri="{FF2B5EF4-FFF2-40B4-BE49-F238E27FC236}">
                <a16:creationId xmlns:a16="http://schemas.microsoft.com/office/drawing/2014/main" id="{4AD45E2C-572F-49A5-ABE1-F8C525C81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685876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11" y="247650"/>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#275699</a:t>
            </a:r>
          </a:p>
        </p:txBody>
      </p:sp>
      <p:sp>
        <p:nvSpPr>
          <p:cNvPr id="14" name="Rectangle 4"/>
          <p:cNvSpPr/>
          <p:nvPr/>
        </p:nvSpPr>
        <p:spPr bwMode="auto">
          <a:xfrm>
            <a:off x="5998052" y="4492376"/>
            <a:ext cx="5871937" cy="160564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5" name="TextBox 9"/>
          <p:cNvSpPr txBox="1"/>
          <p:nvPr/>
        </p:nvSpPr>
        <p:spPr bwMode="auto">
          <a:xfrm>
            <a:off x="6172182" y="4605786"/>
            <a:ext cx="5603989" cy="1384674"/>
          </a:xfrm>
          <a:prstGeom prst="rect">
            <a:avLst/>
          </a:prstGeom>
          <a:noFill/>
        </p:spPr>
        <p:txBody>
          <a:bodyPr wrap="square">
            <a:spAutoFit/>
          </a:bodyPr>
          <a:lstStyle/>
          <a:p>
            <a:pPr>
              <a:defRPr/>
            </a:pPr>
            <a:r>
              <a:rPr lang="en-US" sz="2400" b="1" dirty="0">
                <a:solidFill>
                  <a:schemeClr val="accent1"/>
                </a:solidFill>
                <a:latin typeface="Arial" pitchFamily="34" charset="0"/>
                <a:cs typeface="Arial" pitchFamily="34" charset="0"/>
              </a:rPr>
              <a:t>Our global banking customers </a:t>
            </a:r>
          </a:p>
          <a:p>
            <a:pPr>
              <a:defRPr/>
            </a:pPr>
            <a:r>
              <a:rPr lang="en-US" sz="2400" b="1" dirty="0">
                <a:latin typeface="Arial" pitchFamily="34" charset="0"/>
                <a:cs typeface="Arial" pitchFamily="34" charset="0"/>
              </a:rPr>
              <a:t>manage more than </a:t>
            </a:r>
            <a:r>
              <a:rPr lang="en-US" sz="3599" b="1" dirty="0">
                <a:latin typeface="Arial" pitchFamily="34" charset="0"/>
                <a:cs typeface="Arial" pitchFamily="34" charset="0"/>
              </a:rPr>
              <a:t>$70 trillion </a:t>
            </a:r>
            <a:r>
              <a:rPr lang="en-US" sz="2400" b="1" dirty="0">
                <a:latin typeface="Arial" pitchFamily="34" charset="0"/>
                <a:cs typeface="Arial" pitchFamily="34" charset="0"/>
              </a:rPr>
              <a:t>in assets.</a:t>
            </a:r>
            <a:endParaRPr lang="en-US" sz="1200" b="1" dirty="0">
              <a:latin typeface="Arial" pitchFamily="34" charset="0"/>
              <a:cs typeface="Arial" pitchFamily="34" charset="0"/>
            </a:endParaRPr>
          </a:p>
        </p:txBody>
      </p:sp>
      <p:sp>
        <p:nvSpPr>
          <p:cNvPr id="16" name="TextBox 9"/>
          <p:cNvSpPr txBox="1"/>
          <p:nvPr/>
        </p:nvSpPr>
        <p:spPr>
          <a:xfrm>
            <a:off x="10299410" y="6649222"/>
            <a:ext cx="1570579" cy="123083"/>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800" dirty="0">
                <a:solidFill>
                  <a:schemeClr val="tx1">
                    <a:lumMod val="65000"/>
                    <a:lumOff val="35000"/>
                  </a:schemeClr>
                </a:solidFill>
              </a:rPr>
              <a:t>note: $ currency amount is in USD</a:t>
            </a:r>
            <a:endParaRPr lang="en-US" sz="800" kern="0" dirty="0">
              <a:solidFill>
                <a:schemeClr val="tx1">
                  <a:lumMod val="65000"/>
                  <a:lumOff val="35000"/>
                </a:schemeClr>
              </a:solidFill>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E14F0046-ABAD-4643-84A5-CA7725777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561540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Time-Based Fast Facts</a:t>
            </a:r>
            <a:endParaRPr lang="en-US" sz="2000" b="0" dirty="0"/>
          </a:p>
        </p:txBody>
      </p:sp>
      <p:sp>
        <p:nvSpPr>
          <p:cNvPr id="3" name="Text Placeholder 2"/>
          <p:cNvSpPr>
            <a:spLocks noGrp="1"/>
          </p:cNvSpPr>
          <p:nvPr>
            <p:ph type="body" sz="quarter" idx="10"/>
          </p:nvPr>
        </p:nvSpPr>
        <p:spPr>
          <a:xfrm>
            <a:off x="325336" y="1438059"/>
            <a:ext cx="3402260" cy="4392000"/>
          </a:xfrm>
        </p:spPr>
        <p:txBody>
          <a:bodyPr numCol="1"/>
          <a:lstStyle/>
          <a:p>
            <a:pPr>
              <a:spcBef>
                <a:spcPts val="0"/>
              </a:spcBef>
            </a:pPr>
            <a:r>
              <a:rPr lang="en-US" sz="1400" i="1" dirty="0"/>
              <a:t>Every 60 seconds</a:t>
            </a:r>
          </a:p>
          <a:p>
            <a:pPr>
              <a:spcBef>
                <a:spcPts val="0"/>
              </a:spcBef>
            </a:pPr>
            <a:endParaRPr lang="en-US" sz="1400" i="1" dirty="0"/>
          </a:p>
          <a:p>
            <a:pPr>
              <a:spcBef>
                <a:spcPts val="0"/>
              </a:spcBef>
            </a:pPr>
            <a:r>
              <a:rPr lang="en-US" sz="1400" dirty="0"/>
              <a:t>SAP customers produce …</a:t>
            </a:r>
          </a:p>
          <a:p>
            <a:pPr marL="171450" indent="-171450">
              <a:spcBef>
                <a:spcPts val="0"/>
              </a:spcBef>
              <a:buFont typeface="Arial" panose="020B0604020202020204" pitchFamily="34" charset="0"/>
              <a:buChar char="•"/>
            </a:pPr>
            <a:r>
              <a:rPr lang="en-US" sz="1400" dirty="0"/>
              <a:t>12,600 kilograms of chocolate</a:t>
            </a:r>
          </a:p>
          <a:p>
            <a:pPr marL="171450" indent="-171450">
              <a:spcBef>
                <a:spcPts val="0"/>
              </a:spcBef>
              <a:buFont typeface="Arial" panose="020B0604020202020204" pitchFamily="34" charset="0"/>
              <a:buChar char="•"/>
            </a:pPr>
            <a:r>
              <a:rPr lang="en-US" sz="1400" dirty="0"/>
              <a:t>2,800 pairs of athletic shoes</a:t>
            </a:r>
          </a:p>
          <a:p>
            <a:pPr marL="171450" indent="-171450">
              <a:spcBef>
                <a:spcPts val="0"/>
              </a:spcBef>
              <a:buFont typeface="Arial" panose="020B0604020202020204" pitchFamily="34" charset="0"/>
              <a:buChar char="•"/>
            </a:pPr>
            <a:r>
              <a:rPr lang="en-US" sz="1400" dirty="0"/>
              <a:t>17,200 liters of ice cream</a:t>
            </a:r>
          </a:p>
          <a:p>
            <a:pPr marL="171450" indent="-171450">
              <a:spcBef>
                <a:spcPts val="0"/>
              </a:spcBef>
              <a:buFont typeface="Arial" panose="020B0604020202020204" pitchFamily="34" charset="0"/>
              <a:buChar char="•"/>
            </a:pPr>
            <a:r>
              <a:rPr lang="en-US" sz="1400" dirty="0"/>
              <a:t>54,200 barrels of oil</a:t>
            </a:r>
          </a:p>
          <a:p>
            <a:pPr marL="171450" indent="-171450">
              <a:spcBef>
                <a:spcPts val="0"/>
              </a:spcBef>
              <a:buFont typeface="Arial" panose="020B0604020202020204" pitchFamily="34" charset="0"/>
              <a:buChar char="•"/>
            </a:pPr>
            <a:r>
              <a:rPr lang="en-US" sz="1400" dirty="0"/>
              <a:t>282,000 liters of beer</a:t>
            </a:r>
          </a:p>
          <a:p>
            <a:pPr marL="171450" indent="-171450">
              <a:spcBef>
                <a:spcPts val="0"/>
              </a:spcBef>
              <a:buFont typeface="Arial" panose="020B0604020202020204" pitchFamily="34" charset="0"/>
              <a:buChar char="•"/>
            </a:pPr>
            <a:r>
              <a:rPr lang="en-US" sz="1400" dirty="0"/>
              <a:t>3,800 grams of gold</a:t>
            </a:r>
          </a:p>
          <a:p>
            <a:pPr marL="171450" indent="-171450">
              <a:spcBef>
                <a:spcPts val="0"/>
              </a:spcBef>
              <a:buFont typeface="Arial" panose="020B0604020202020204" pitchFamily="34" charset="0"/>
              <a:buChar char="•"/>
            </a:pPr>
            <a:endParaRPr lang="en-US" sz="1400" dirty="0"/>
          </a:p>
          <a:p>
            <a:pPr>
              <a:spcBef>
                <a:spcPts val="0"/>
              </a:spcBef>
            </a:pPr>
            <a:r>
              <a:rPr lang="en-US" sz="1400" dirty="0"/>
              <a:t>SAP solutions touch …</a:t>
            </a:r>
          </a:p>
          <a:p>
            <a:pPr marL="171450" indent="-171450">
              <a:spcBef>
                <a:spcPts val="0"/>
              </a:spcBef>
              <a:buFont typeface="Arial" panose="020B0604020202020204" pitchFamily="34" charset="0"/>
              <a:buChar char="•"/>
            </a:pPr>
            <a:r>
              <a:rPr lang="en-US" sz="1400" dirty="0"/>
              <a:t>$41.8 million consumer purchases</a:t>
            </a:r>
          </a:p>
          <a:p>
            <a:pPr marL="171450" indent="-171450">
              <a:spcBef>
                <a:spcPts val="0"/>
              </a:spcBef>
              <a:buFont typeface="Arial" panose="020B0604020202020204" pitchFamily="34" charset="0"/>
              <a:buChar char="•"/>
            </a:pPr>
            <a:r>
              <a:rPr lang="en-US" sz="1400" dirty="0"/>
              <a:t>1.25 million mobile messages</a:t>
            </a:r>
          </a:p>
          <a:p>
            <a:pPr marL="171450" indent="-171450">
              <a:spcBef>
                <a:spcPts val="0"/>
              </a:spcBef>
              <a:buFont typeface="Arial" panose="020B0604020202020204" pitchFamily="34" charset="0"/>
              <a:buChar char="•"/>
            </a:pPr>
            <a:r>
              <a:rPr lang="en-US" sz="1400" dirty="0"/>
              <a:t>4.1 million stock trades analyzed</a:t>
            </a:r>
          </a:p>
          <a:p>
            <a:pPr marL="171450" indent="-171450">
              <a:spcBef>
                <a:spcPts val="0"/>
              </a:spcBef>
              <a:buFont typeface="Arial" panose="020B0604020202020204" pitchFamily="34" charset="0"/>
              <a:buChar char="•"/>
            </a:pPr>
            <a:r>
              <a:rPr lang="en-US" sz="1400" dirty="0"/>
              <a:t>$9.5 million manufactured goods</a:t>
            </a:r>
          </a:p>
          <a:p>
            <a:pPr marL="171450" indent="-171450">
              <a:spcBef>
                <a:spcPts val="0"/>
              </a:spcBef>
              <a:buFont typeface="Arial" panose="020B0604020202020204" pitchFamily="34" charset="0"/>
              <a:buChar char="•"/>
            </a:pPr>
            <a:r>
              <a:rPr lang="fr-FR" sz="1400" dirty="0"/>
              <a:t>$1.9 million B2B commerce exchanges</a:t>
            </a:r>
          </a:p>
          <a:p>
            <a:pPr marL="171450" indent="-171450">
              <a:spcBef>
                <a:spcPts val="0"/>
              </a:spcBef>
              <a:buFont typeface="Arial" panose="020B0604020202020204" pitchFamily="34" charset="0"/>
              <a:buChar char="•"/>
            </a:pPr>
            <a:endParaRPr lang="en-US" sz="1400" dirty="0"/>
          </a:p>
          <a:p>
            <a:pPr marL="171450" indent="-171450">
              <a:spcBef>
                <a:spcPts val="0"/>
              </a:spcBef>
              <a:buFont typeface="Arial" panose="020B0604020202020204" pitchFamily="34" charset="0"/>
              <a:buChar char="•"/>
            </a:pPr>
            <a:endParaRPr lang="en-US" sz="1400" dirty="0"/>
          </a:p>
          <a:p>
            <a:pPr marL="171450" indent="-171450">
              <a:spcBef>
                <a:spcPts val="0"/>
              </a:spcBef>
              <a:buFont typeface="Arial" panose="020B0604020202020204" pitchFamily="34" charset="0"/>
              <a:buChar char="•"/>
            </a:pPr>
            <a:endParaRPr lang="en-US" sz="1400" dirty="0"/>
          </a:p>
          <a:p>
            <a:pPr marL="171450" indent="-171450">
              <a:spcBef>
                <a:spcPts val="0"/>
              </a:spcBef>
              <a:buFont typeface="Arial" panose="020B0604020202020204" pitchFamily="34" charset="0"/>
              <a:buChar char="•"/>
            </a:pPr>
            <a:endParaRPr lang="en-US" sz="1400" dirty="0"/>
          </a:p>
        </p:txBody>
      </p:sp>
      <p:sp>
        <p:nvSpPr>
          <p:cNvPr id="4" name="Text Placeholder 3"/>
          <p:cNvSpPr>
            <a:spLocks noGrp="1"/>
          </p:cNvSpPr>
          <p:nvPr>
            <p:ph type="body" sz="quarter" idx="11"/>
          </p:nvPr>
        </p:nvSpPr>
        <p:spPr>
          <a:xfrm>
            <a:off x="8103872" y="1438059"/>
            <a:ext cx="3929854" cy="4392000"/>
          </a:xfrm>
        </p:spPr>
        <p:txBody>
          <a:bodyPr>
            <a:normAutofit fontScale="92500" lnSpcReduction="10000"/>
          </a:bodyPr>
          <a:lstStyle/>
          <a:p>
            <a:pPr>
              <a:spcBef>
                <a:spcPts val="0"/>
              </a:spcBef>
            </a:pPr>
            <a:r>
              <a:rPr lang="en-US" sz="1400" i="1" dirty="0"/>
              <a:t>Every 24 hours</a:t>
            </a:r>
          </a:p>
          <a:p>
            <a:pPr>
              <a:spcBef>
                <a:spcPts val="0"/>
              </a:spcBef>
            </a:pPr>
            <a:endParaRPr lang="en-US" sz="1400" i="1" dirty="0"/>
          </a:p>
          <a:p>
            <a:pPr>
              <a:spcBef>
                <a:spcPts val="0"/>
              </a:spcBef>
            </a:pPr>
            <a:r>
              <a:rPr lang="en-US" sz="1400" dirty="0"/>
              <a:t>Concur solutions process … </a:t>
            </a:r>
          </a:p>
          <a:p>
            <a:pPr marL="171450" indent="-171450">
              <a:spcBef>
                <a:spcPts val="0"/>
              </a:spcBef>
              <a:buFont typeface="Arial" panose="020B0604020202020204" pitchFamily="34" charset="0"/>
              <a:buChar char="•"/>
            </a:pPr>
            <a:r>
              <a:rPr lang="en-US" sz="1400" dirty="0"/>
              <a:t>410,000 billable transactions</a:t>
            </a:r>
          </a:p>
          <a:p>
            <a:pPr marL="171450" indent="-171450">
              <a:spcBef>
                <a:spcPts val="0"/>
              </a:spcBef>
              <a:buFont typeface="Arial" panose="020B0604020202020204" pitchFamily="34" charset="0"/>
              <a:buChar char="•"/>
            </a:pPr>
            <a:r>
              <a:rPr lang="en-US" sz="1400" dirty="0"/>
              <a:t>1 million mobile logins</a:t>
            </a:r>
          </a:p>
          <a:p>
            <a:pPr marL="171450" indent="-171450">
              <a:spcBef>
                <a:spcPts val="0"/>
              </a:spcBef>
              <a:buFont typeface="Arial" panose="020B0604020202020204" pitchFamily="34" charset="0"/>
              <a:buChar char="•"/>
            </a:pPr>
            <a:r>
              <a:rPr lang="en-US" sz="1400" dirty="0"/>
              <a:t>580,000 mobile expense receipt uploads</a:t>
            </a:r>
          </a:p>
          <a:p>
            <a:pPr marL="171450" indent="-171450">
              <a:spcBef>
                <a:spcPts val="0"/>
              </a:spcBef>
              <a:buFont typeface="Arial" panose="020B0604020202020204" pitchFamily="34" charset="0"/>
              <a:buChar char="•"/>
            </a:pPr>
            <a:r>
              <a:rPr lang="en-US" sz="1400" dirty="0"/>
              <a:t>158,000 business trips</a:t>
            </a:r>
          </a:p>
          <a:p>
            <a:pPr marL="171450" indent="-171450">
              <a:spcBef>
                <a:spcPts val="0"/>
              </a:spcBef>
              <a:buFont typeface="Arial" panose="020B0604020202020204" pitchFamily="34" charset="0"/>
              <a:buChar char="•"/>
            </a:pPr>
            <a:r>
              <a:rPr lang="en-US" sz="1400" dirty="0"/>
              <a:t>357,000 expense reports</a:t>
            </a:r>
          </a:p>
          <a:p>
            <a:pPr marL="171450" indent="-171450">
              <a:spcBef>
                <a:spcPts val="0"/>
              </a:spcBef>
              <a:buFont typeface="Arial" panose="020B0604020202020204" pitchFamily="34" charset="0"/>
              <a:buChar char="•"/>
            </a:pPr>
            <a:endParaRPr lang="en-US" sz="1400" dirty="0"/>
          </a:p>
          <a:p>
            <a:pPr>
              <a:spcBef>
                <a:spcPts val="0"/>
              </a:spcBef>
            </a:pPr>
            <a:r>
              <a:rPr lang="en-US" sz="1400" dirty="0"/>
              <a:t>SAP Fieldglass solutions process …</a:t>
            </a:r>
          </a:p>
          <a:p>
            <a:pPr marL="171450" indent="-171450">
              <a:spcBef>
                <a:spcPts val="0"/>
              </a:spcBef>
              <a:buFont typeface="Arial" panose="020B0604020202020204" pitchFamily="34" charset="0"/>
              <a:buChar char="•"/>
            </a:pPr>
            <a:r>
              <a:rPr lang="en-US" sz="1400" dirty="0"/>
              <a:t>35,600 timesheets for external workers</a:t>
            </a:r>
          </a:p>
          <a:p>
            <a:pPr marL="171450" indent="-171450">
              <a:spcBef>
                <a:spcPts val="0"/>
              </a:spcBef>
              <a:buFont typeface="Arial" panose="020B0604020202020204" pitchFamily="34" charset="0"/>
              <a:buChar char="•"/>
            </a:pPr>
            <a:r>
              <a:rPr lang="en-US" sz="1400" dirty="0"/>
              <a:t>1,600 flexible work job postings</a:t>
            </a:r>
          </a:p>
          <a:p>
            <a:pPr marL="171450" indent="-171450">
              <a:spcBef>
                <a:spcPts val="0"/>
              </a:spcBef>
              <a:buFont typeface="Arial" panose="020B0604020202020204" pitchFamily="34" charset="0"/>
              <a:buChar char="•"/>
            </a:pPr>
            <a:r>
              <a:rPr lang="en-US" sz="1400" dirty="0"/>
              <a:t>400 Statements of work</a:t>
            </a:r>
          </a:p>
          <a:p>
            <a:pPr marL="171450" indent="-171450">
              <a:spcBef>
                <a:spcPts val="0"/>
              </a:spcBef>
              <a:buFont typeface="Arial" panose="020B0604020202020204" pitchFamily="34" charset="0"/>
              <a:buChar char="•"/>
            </a:pPr>
            <a:r>
              <a:rPr lang="en-US" sz="1400" dirty="0"/>
              <a:t>11,200 integrations</a:t>
            </a:r>
          </a:p>
          <a:p>
            <a:pPr marL="171450" indent="-171450">
              <a:spcBef>
                <a:spcPts val="0"/>
              </a:spcBef>
              <a:buFont typeface="Arial" panose="020B0604020202020204" pitchFamily="34" charset="0"/>
              <a:buChar char="•"/>
            </a:pPr>
            <a:r>
              <a:rPr lang="en-US" sz="1400" dirty="0"/>
              <a:t>9,500 new users</a:t>
            </a:r>
          </a:p>
          <a:p>
            <a:pPr>
              <a:spcBef>
                <a:spcPts val="0"/>
              </a:spcBef>
            </a:pPr>
            <a:endParaRPr lang="en-US" sz="1400" dirty="0"/>
          </a:p>
          <a:p>
            <a:pPr>
              <a:spcBef>
                <a:spcPts val="0"/>
              </a:spcBef>
            </a:pPr>
            <a:r>
              <a:rPr lang="en-US" sz="1400" dirty="0"/>
              <a:t>The </a:t>
            </a:r>
            <a:r>
              <a:rPr lang="en-US" sz="1400" dirty="0" err="1"/>
              <a:t>Ariba</a:t>
            </a:r>
            <a:r>
              <a:rPr lang="en-US" sz="1400" dirty="0"/>
              <a:t> Network processes …</a:t>
            </a:r>
          </a:p>
          <a:p>
            <a:pPr marL="171450" indent="-171450">
              <a:spcBef>
                <a:spcPts val="0"/>
              </a:spcBef>
              <a:buFont typeface="Arial" panose="020B0604020202020204" pitchFamily="34" charset="0"/>
              <a:buChar char="•"/>
            </a:pPr>
            <a:r>
              <a:rPr lang="fr-FR" sz="1400" dirty="0"/>
              <a:t>$2.7 billion B2B commerce exchanges</a:t>
            </a:r>
          </a:p>
          <a:p>
            <a:pPr marL="171450" indent="-171450">
              <a:spcBef>
                <a:spcPts val="0"/>
              </a:spcBef>
              <a:buFont typeface="Arial" panose="020B0604020202020204" pitchFamily="34" charset="0"/>
              <a:buChar char="•"/>
            </a:pPr>
            <a:r>
              <a:rPr lang="en-US" sz="1400" dirty="0"/>
              <a:t>45,000 matched sales leads </a:t>
            </a:r>
          </a:p>
          <a:p>
            <a:pPr marL="171450" indent="-171450">
              <a:spcBef>
                <a:spcPts val="0"/>
              </a:spcBef>
              <a:buFont typeface="Arial" panose="020B0604020202020204" pitchFamily="34" charset="0"/>
              <a:buChar char="•"/>
            </a:pPr>
            <a:r>
              <a:rPr lang="en-US" sz="1400" dirty="0"/>
              <a:t>$724 million new sourcing opportunities</a:t>
            </a:r>
          </a:p>
          <a:p>
            <a:pPr marL="171450" indent="-171450">
              <a:spcBef>
                <a:spcPts val="0"/>
              </a:spcBef>
              <a:buFont typeface="Arial" panose="020B0604020202020204" pitchFamily="34" charset="0"/>
              <a:buChar char="•"/>
            </a:pPr>
            <a:r>
              <a:rPr lang="en-US" sz="1400" dirty="0"/>
              <a:t>300,000 purchase orders and invoices</a:t>
            </a:r>
          </a:p>
          <a:p>
            <a:pPr marL="171450" indent="-171450">
              <a:spcBef>
                <a:spcPts val="0"/>
              </a:spcBef>
              <a:buFont typeface="Arial" panose="020B0604020202020204" pitchFamily="34" charset="0"/>
              <a:buChar char="•"/>
            </a:pPr>
            <a:r>
              <a:rPr lang="en-US" sz="1400" dirty="0"/>
              <a:t>$29 million on-time payments with remittance information</a:t>
            </a:r>
          </a:p>
          <a:p>
            <a:pPr marL="171450" indent="-171450">
              <a:spcBef>
                <a:spcPts val="0"/>
              </a:spcBef>
              <a:buFont typeface="Arial" panose="020B0604020202020204" pitchFamily="34" charset="0"/>
              <a:buChar char="•"/>
            </a:pPr>
            <a:endParaRPr lang="fr-FR" sz="1400" dirty="0" err="1"/>
          </a:p>
        </p:txBody>
      </p:sp>
      <p:sp>
        <p:nvSpPr>
          <p:cNvPr id="7" name="TextBox 6"/>
          <p:cNvSpPr txBox="1"/>
          <p:nvPr/>
        </p:nvSpPr>
        <p:spPr>
          <a:xfrm>
            <a:off x="326774" y="6213625"/>
            <a:ext cx="5758257" cy="184623"/>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1200" i="1" dirty="0">
                <a:solidFill>
                  <a:schemeClr val="bg1">
                    <a:lumMod val="50000"/>
                  </a:schemeClr>
                </a:solidFill>
              </a:rPr>
              <a:t>See appendix for alternative “customers produce …” summary slide without beer fact</a:t>
            </a:r>
          </a:p>
        </p:txBody>
      </p:sp>
      <p:sp>
        <p:nvSpPr>
          <p:cNvPr id="8" name="Text Placeholder 3"/>
          <p:cNvSpPr txBox="1">
            <a:spLocks/>
          </p:cNvSpPr>
          <p:nvPr/>
        </p:nvSpPr>
        <p:spPr bwMode="gray">
          <a:xfrm>
            <a:off x="3961736" y="1438058"/>
            <a:ext cx="3907996" cy="4392000"/>
          </a:xfrm>
          <a:prstGeom prst="rect">
            <a:avLst/>
          </a:prstGeom>
        </p:spPr>
        <p:txBody>
          <a:bodyPr vert="horz" lIns="0" tIns="0" rIns="0" bIns="0" rtlCol="0">
            <a:noAutofit/>
          </a:bodyPr>
          <a:lst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pPr>
            <a:r>
              <a:rPr lang="en-US" sz="1400" b="0" i="1" dirty="0"/>
              <a:t>Every 60 seconds </a:t>
            </a:r>
          </a:p>
          <a:p>
            <a:pPr>
              <a:spcBef>
                <a:spcPts val="0"/>
              </a:spcBef>
            </a:pPr>
            <a:endParaRPr lang="en-US" sz="1400" dirty="0"/>
          </a:p>
          <a:p>
            <a:pPr>
              <a:spcBef>
                <a:spcPts val="0"/>
              </a:spcBef>
            </a:pPr>
            <a:r>
              <a:rPr lang="en-US" sz="1400" dirty="0"/>
              <a:t>SAP customers generate … global private sector gross domestic product (GDP)</a:t>
            </a:r>
          </a:p>
          <a:p>
            <a:pPr marL="171450" indent="-171450">
              <a:spcBef>
                <a:spcPts val="0"/>
              </a:spcBef>
              <a:buFont typeface="Arial" panose="020B0604020202020204" pitchFamily="34" charset="0"/>
              <a:buChar char="•"/>
            </a:pPr>
            <a:r>
              <a:rPr lang="en-US" sz="1400" b="0" dirty="0"/>
              <a:t>$74.2 million globally</a:t>
            </a:r>
          </a:p>
          <a:p>
            <a:pPr lvl="1">
              <a:spcBef>
                <a:spcPts val="0"/>
              </a:spcBef>
            </a:pPr>
            <a:r>
              <a:rPr lang="en-US" sz="1400" i="1" dirty="0"/>
              <a:t>by region</a:t>
            </a:r>
          </a:p>
          <a:p>
            <a:pPr marL="171450" lvl="1" indent="-171450">
              <a:spcBef>
                <a:spcPts val="0"/>
              </a:spcBef>
              <a:buFont typeface="Arial" panose="020B0604020202020204" pitchFamily="34" charset="0"/>
              <a:buChar char="•"/>
            </a:pPr>
            <a:r>
              <a:rPr lang="en-US" sz="1400" dirty="0"/>
              <a:t>Asia-Pacific $17.3 million </a:t>
            </a:r>
          </a:p>
          <a:p>
            <a:pPr marL="171450" lvl="1" indent="-171450">
              <a:spcBef>
                <a:spcPts val="0"/>
              </a:spcBef>
              <a:buFont typeface="Arial" panose="020B0604020202020204" pitchFamily="34" charset="0"/>
              <a:buChar char="•"/>
            </a:pPr>
            <a:r>
              <a:rPr lang="en-US" sz="1400" dirty="0"/>
              <a:t>Europe $22.2 million </a:t>
            </a:r>
          </a:p>
          <a:p>
            <a:pPr marL="171450" lvl="1" indent="-171450">
              <a:spcBef>
                <a:spcPts val="0"/>
              </a:spcBef>
              <a:buFont typeface="Arial" panose="020B0604020202020204" pitchFamily="34" charset="0"/>
              <a:buChar char="•"/>
            </a:pPr>
            <a:r>
              <a:rPr lang="en-US" sz="1400" dirty="0"/>
              <a:t>Latin America $6.8 million </a:t>
            </a:r>
          </a:p>
          <a:p>
            <a:pPr marL="171450" lvl="1" indent="-171450">
              <a:spcBef>
                <a:spcPts val="0"/>
              </a:spcBef>
              <a:buFont typeface="Arial" panose="020B0604020202020204" pitchFamily="34" charset="0"/>
              <a:buChar char="•"/>
            </a:pPr>
            <a:r>
              <a:rPr lang="en-US" sz="1400" dirty="0"/>
              <a:t>Middle East and Africa $4.3 million </a:t>
            </a:r>
          </a:p>
          <a:p>
            <a:pPr marL="171450" lvl="1" indent="-171450">
              <a:spcBef>
                <a:spcPts val="0"/>
              </a:spcBef>
              <a:buFont typeface="Arial" panose="020B0604020202020204" pitchFamily="34" charset="0"/>
              <a:buChar char="•"/>
            </a:pPr>
            <a:r>
              <a:rPr lang="en-US" sz="1400" dirty="0"/>
              <a:t>North America $23 million </a:t>
            </a:r>
          </a:p>
          <a:p>
            <a:pPr>
              <a:spcBef>
                <a:spcPts val="0"/>
              </a:spcBef>
            </a:pPr>
            <a:endParaRPr lang="en-US" sz="1400" b="0" i="1" dirty="0"/>
          </a:p>
          <a:p>
            <a:pPr>
              <a:spcBef>
                <a:spcPts val="0"/>
              </a:spcBef>
            </a:pPr>
            <a:r>
              <a:rPr lang="en-US" sz="1400" b="0" i="1" dirty="0"/>
              <a:t>by industry</a:t>
            </a:r>
          </a:p>
          <a:p>
            <a:pPr marL="171450" lvl="1" indent="-171450">
              <a:spcBef>
                <a:spcPts val="0"/>
              </a:spcBef>
              <a:buFont typeface="Arial" panose="020B0604020202020204" pitchFamily="34" charset="0"/>
              <a:buChar char="•"/>
            </a:pPr>
            <a:r>
              <a:rPr lang="en-US" sz="1400" dirty="0"/>
              <a:t>manufacturing $15.9 million </a:t>
            </a:r>
          </a:p>
          <a:p>
            <a:pPr marL="171450" lvl="1" indent="-171450">
              <a:spcBef>
                <a:spcPts val="0"/>
              </a:spcBef>
              <a:buFont typeface="Arial" panose="020B0604020202020204" pitchFamily="34" charset="0"/>
              <a:buChar char="•"/>
            </a:pPr>
            <a:r>
              <a:rPr lang="en-US" sz="1400" dirty="0"/>
              <a:t>energy and natural resources $8.1 million </a:t>
            </a:r>
          </a:p>
          <a:p>
            <a:pPr marL="171450" lvl="1" indent="-171450">
              <a:spcBef>
                <a:spcPts val="0"/>
              </a:spcBef>
              <a:buFont typeface="Arial" panose="020B0604020202020204" pitchFamily="34" charset="0"/>
              <a:buChar char="•"/>
            </a:pPr>
            <a:r>
              <a:rPr lang="en-US" sz="1400" dirty="0"/>
              <a:t>financial services $6.6 million </a:t>
            </a:r>
          </a:p>
          <a:p>
            <a:pPr marL="171450" lvl="1" indent="-171450">
              <a:spcBef>
                <a:spcPts val="0"/>
              </a:spcBef>
              <a:buFont typeface="Arial" panose="020B0604020202020204" pitchFamily="34" charset="0"/>
              <a:buChar char="•"/>
            </a:pPr>
            <a:r>
              <a:rPr lang="en-US" sz="1400" dirty="0"/>
              <a:t>retail and wholesale $7.8 million </a:t>
            </a:r>
          </a:p>
          <a:p>
            <a:pPr marL="171450" lvl="1" indent="-171450">
              <a:spcBef>
                <a:spcPts val="0"/>
              </a:spcBef>
              <a:buFont typeface="Arial" panose="020B0604020202020204" pitchFamily="34" charset="0"/>
              <a:buChar char="•"/>
            </a:pPr>
            <a:r>
              <a:rPr lang="en-US" sz="1400" dirty="0"/>
              <a:t>healthcare and life sciences $3.6 million </a:t>
            </a:r>
          </a:p>
          <a:p>
            <a:pPr marL="171450" lvl="1" indent="-171450">
              <a:spcBef>
                <a:spcPts val="0"/>
              </a:spcBef>
              <a:buFont typeface="Arial" panose="020B0604020202020204" pitchFamily="34" charset="0"/>
              <a:buChar char="•"/>
            </a:pPr>
            <a:r>
              <a:rPr lang="en-US" sz="1400" dirty="0"/>
              <a:t>service industries $32.3 million </a:t>
            </a:r>
          </a:p>
        </p:txBody>
      </p:sp>
    </p:spTree>
    <p:extLst>
      <p:ext uri="{BB962C8B-B14F-4D97-AF65-F5344CB8AC3E}">
        <p14:creationId xmlns:p14="http://schemas.microsoft.com/office/powerpoint/2010/main" val="57671561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SAP Employees</a:t>
            </a:r>
            <a:r>
              <a:rPr lang="en-US" dirty="0">
                <a:solidFill>
                  <a:srgbClr val="FF0000"/>
                </a:solidFill>
              </a:rPr>
              <a:t> </a:t>
            </a:r>
            <a:r>
              <a:rPr lang="en-US" dirty="0"/>
              <a:t>Facts</a:t>
            </a:r>
            <a:endParaRPr lang="en-US" b="0" dirty="0"/>
          </a:p>
        </p:txBody>
      </p:sp>
      <p:sp>
        <p:nvSpPr>
          <p:cNvPr id="3" name="Text Placeholder 2"/>
          <p:cNvSpPr>
            <a:spLocks noGrp="1"/>
          </p:cNvSpPr>
          <p:nvPr>
            <p:ph type="body" sz="quarter" idx="10"/>
          </p:nvPr>
        </p:nvSpPr>
        <p:spPr>
          <a:xfrm>
            <a:off x="325336" y="1690686"/>
            <a:ext cx="11542528" cy="4747534"/>
          </a:xfrm>
        </p:spPr>
        <p:txBody>
          <a:bodyPr numCol="2"/>
          <a:lstStyle/>
          <a:p>
            <a:pPr>
              <a:spcBef>
                <a:spcPts val="0"/>
              </a:spcBef>
            </a:pPr>
            <a:r>
              <a:rPr lang="en-US" sz="1400" dirty="0"/>
              <a:t>Employee totals</a:t>
            </a:r>
          </a:p>
          <a:p>
            <a:pPr marL="171416" indent="-171416">
              <a:spcBef>
                <a:spcPts val="0"/>
              </a:spcBef>
              <a:buFont typeface="Arial" panose="020B0604020202020204" pitchFamily="34" charset="0"/>
              <a:buChar char="•"/>
            </a:pPr>
            <a:r>
              <a:rPr lang="en-US" sz="1400" dirty="0"/>
              <a:t>More than 84,100 SAP employees from 154 nations </a:t>
            </a:r>
          </a:p>
          <a:p>
            <a:pPr marL="171416" indent="-171416">
              <a:spcBef>
                <a:spcPts val="0"/>
              </a:spcBef>
              <a:buFont typeface="Arial" panose="020B0604020202020204" pitchFamily="34" charset="0"/>
              <a:buChar char="•"/>
            </a:pPr>
            <a:r>
              <a:rPr lang="en-US" sz="1400" dirty="0"/>
              <a:t>Africa: 670+, Asia: 22,600+, Australia and New Zealand:1,300+, Europe: 32,900+, Latin America: 3,900+, North America: 19,900+, and 8 other regions</a:t>
            </a:r>
          </a:p>
          <a:p>
            <a:pPr marL="171416" indent="-171416">
              <a:spcBef>
                <a:spcPts val="0"/>
              </a:spcBef>
              <a:buFont typeface="Arial" panose="020B0604020202020204" pitchFamily="34" charset="0"/>
              <a:buChar char="•"/>
            </a:pPr>
            <a:endParaRPr lang="en-US" sz="1400" dirty="0"/>
          </a:p>
          <a:p>
            <a:pPr>
              <a:spcBef>
                <a:spcPts val="0"/>
              </a:spcBef>
            </a:pPr>
            <a:r>
              <a:rPr lang="en-US" sz="1400" dirty="0"/>
              <a:t>Employee facts</a:t>
            </a:r>
          </a:p>
          <a:p>
            <a:pPr marL="171416" indent="-171416">
              <a:spcBef>
                <a:spcPts val="0"/>
              </a:spcBef>
              <a:buFont typeface="Arial" panose="020B0604020202020204" pitchFamily="34" charset="0"/>
              <a:buChar char="•"/>
            </a:pPr>
            <a:r>
              <a:rPr lang="en-US" sz="1400" dirty="0"/>
              <a:t>19% of our employees work from home as virtual employees</a:t>
            </a:r>
          </a:p>
          <a:p>
            <a:pPr marL="171416" indent="-171416">
              <a:spcBef>
                <a:spcPts val="0"/>
              </a:spcBef>
              <a:buFont typeface="Arial" panose="020B0604020202020204" pitchFamily="34" charset="0"/>
              <a:buChar char="•"/>
            </a:pPr>
            <a:r>
              <a:rPr lang="en-US" sz="1400" dirty="0"/>
              <a:t>More than 10% of our office-based employees walk or bike to work. </a:t>
            </a:r>
          </a:p>
          <a:p>
            <a:pPr marL="171416" indent="-171416">
              <a:spcBef>
                <a:spcPts val="0"/>
              </a:spcBef>
              <a:buFont typeface="Arial" panose="020B0604020202020204" pitchFamily="34" charset="0"/>
              <a:buChar char="•"/>
            </a:pPr>
            <a:r>
              <a:rPr lang="en-US" sz="1400" dirty="0"/>
              <a:t>More than 30% of our office-based employees use public transportation or car-sharing to get to the office.</a:t>
            </a:r>
          </a:p>
          <a:p>
            <a:pPr marL="171416" indent="-171416">
              <a:spcBef>
                <a:spcPts val="0"/>
              </a:spcBef>
              <a:buFont typeface="Arial" panose="020B0604020202020204" pitchFamily="34" charset="0"/>
              <a:buChar char="•"/>
            </a:pPr>
            <a:r>
              <a:rPr lang="en-US" sz="1400" dirty="0"/>
              <a:t>Employees from 90 nations work at our global headquarters in </a:t>
            </a:r>
            <a:r>
              <a:rPr lang="en-US" sz="1400" dirty="0" err="1"/>
              <a:t>Walldorf</a:t>
            </a:r>
            <a:endParaRPr lang="en-US" sz="1400" dirty="0"/>
          </a:p>
          <a:p>
            <a:pPr marL="171416" indent="-171416">
              <a:spcBef>
                <a:spcPts val="0"/>
              </a:spcBef>
              <a:buFont typeface="Arial" panose="020B0604020202020204" pitchFamily="34" charset="0"/>
              <a:buChar char="•"/>
            </a:pPr>
            <a:r>
              <a:rPr lang="en-US" sz="1400" dirty="0">
                <a:latin typeface="Arial" pitchFamily="34" charset="0"/>
                <a:cs typeface="Arial" pitchFamily="34" charset="0"/>
              </a:rPr>
              <a:t>More than 32% of our employees are women</a:t>
            </a:r>
          </a:p>
          <a:p>
            <a:pPr marL="171416" indent="-171416">
              <a:spcBef>
                <a:spcPts val="0"/>
              </a:spcBef>
              <a:buFont typeface="Arial" panose="020B0604020202020204" pitchFamily="34" charset="0"/>
              <a:buChar char="•"/>
            </a:pPr>
            <a:r>
              <a:rPr lang="en-US" sz="1400" dirty="0"/>
              <a:t>More than 24% of our management leadership are women</a:t>
            </a:r>
          </a:p>
          <a:p>
            <a:pPr marL="171416" indent="-171416">
              <a:spcBef>
                <a:spcPts val="0"/>
              </a:spcBef>
              <a:buFont typeface="Arial" panose="020B0604020202020204" pitchFamily="34" charset="0"/>
              <a:buChar char="•"/>
            </a:pPr>
            <a:r>
              <a:rPr lang="en-US" sz="1400" dirty="0"/>
              <a:t>Five generations of employees work at SAP</a:t>
            </a:r>
          </a:p>
          <a:p>
            <a:pPr marL="171416" indent="-171416">
              <a:spcBef>
                <a:spcPts val="0"/>
              </a:spcBef>
              <a:buFont typeface="Arial" panose="020B0604020202020204" pitchFamily="34" charset="0"/>
              <a:buChar char="•"/>
            </a:pPr>
            <a:r>
              <a:rPr lang="en-US" sz="1400" dirty="0"/>
              <a:t>More than 57,200 of our employees are working parents</a:t>
            </a:r>
          </a:p>
          <a:p>
            <a:pPr marL="171416" indent="-171416">
              <a:spcBef>
                <a:spcPts val="0"/>
              </a:spcBef>
              <a:buFont typeface="Arial" panose="020B0604020202020204" pitchFamily="34" charset="0"/>
              <a:buChar char="•"/>
            </a:pPr>
            <a:r>
              <a:rPr lang="en-US" sz="1400" dirty="0"/>
              <a:t>More than 43% of our employees are Millennials</a:t>
            </a:r>
          </a:p>
          <a:p>
            <a:pPr marL="171416" indent="-171416">
              <a:spcBef>
                <a:spcPts val="0"/>
              </a:spcBef>
              <a:buFont typeface="Arial" panose="020B0604020202020204" pitchFamily="34" charset="0"/>
              <a:buChar char="•"/>
            </a:pPr>
            <a:r>
              <a:rPr lang="en-US" sz="1400" dirty="0"/>
              <a:t>In 2016, SAP won more than 159 best employer awards</a:t>
            </a:r>
          </a:p>
          <a:p>
            <a:pPr marL="171416" indent="-171416">
              <a:spcBef>
                <a:spcPts val="0"/>
              </a:spcBef>
              <a:buFont typeface="Arial" panose="020B0604020202020204" pitchFamily="34" charset="0"/>
              <a:buChar char="•"/>
            </a:pPr>
            <a:r>
              <a:rPr lang="en-US" sz="1400" dirty="0"/>
              <a:t>In 2016, SAP employees volunteered 339,000 hours to create positive social change in their communities. </a:t>
            </a:r>
          </a:p>
          <a:p>
            <a:pPr marL="171416" indent="-171416">
              <a:spcBef>
                <a:spcPts val="0"/>
              </a:spcBef>
              <a:buFont typeface="Arial" panose="020B0604020202020204" pitchFamily="34" charset="0"/>
              <a:buChar char="•"/>
            </a:pPr>
            <a:r>
              <a:rPr lang="en-US" sz="1400" dirty="0"/>
              <a:t>In 2016, 230 SAP employees took social sabbaticals to help solve challenges for social enterprises in emerging markets</a:t>
            </a:r>
          </a:p>
          <a:p>
            <a:pPr>
              <a:spcBef>
                <a:spcPts val="0"/>
              </a:spcBef>
            </a:pPr>
            <a:r>
              <a:rPr lang="en-US" sz="1400" dirty="0"/>
              <a:t>Committed to helping the next generation</a:t>
            </a:r>
          </a:p>
          <a:p>
            <a:pPr marL="171416" indent="-171416">
              <a:spcBef>
                <a:spcPts val="0"/>
              </a:spcBef>
              <a:buFont typeface="Arial" panose="020B0604020202020204" pitchFamily="34" charset="0"/>
              <a:buChar char="•"/>
            </a:pPr>
            <a:r>
              <a:rPr lang="en-US" sz="1400" dirty="0"/>
              <a:t>Nearly 30% of our new employees are just starting their careers</a:t>
            </a:r>
          </a:p>
          <a:p>
            <a:pPr marL="171416" indent="-171416">
              <a:spcBef>
                <a:spcPts val="0"/>
              </a:spcBef>
              <a:buFont typeface="Arial" panose="020B0604020202020204" pitchFamily="34" charset="0"/>
              <a:buChar char="•"/>
            </a:pPr>
            <a:r>
              <a:rPr lang="en-US" sz="1400" dirty="0"/>
              <a:t>SAP University Alliances supports more than 2,900 institutions from over 100 countries </a:t>
            </a:r>
          </a:p>
          <a:p>
            <a:pPr marL="171416" indent="-171416">
              <a:spcBef>
                <a:spcPts val="0"/>
              </a:spcBef>
              <a:buFont typeface="Arial" panose="020B0604020202020204" pitchFamily="34" charset="0"/>
              <a:buChar char="•"/>
            </a:pPr>
            <a:r>
              <a:rPr lang="en-US" sz="1400" dirty="0"/>
              <a:t>In 2016, SAP Africa Code Week trained 426,758 youth in 30 African nations</a:t>
            </a:r>
          </a:p>
          <a:p>
            <a:pPr>
              <a:spcBef>
                <a:spcPts val="0"/>
              </a:spcBef>
            </a:pPr>
            <a:r>
              <a:rPr lang="en-US" sz="1400" dirty="0"/>
              <a:t>Dedicated to innovation</a:t>
            </a:r>
          </a:p>
          <a:p>
            <a:pPr marL="171416" indent="-171416">
              <a:spcBef>
                <a:spcPts val="0"/>
              </a:spcBef>
              <a:buFont typeface="Arial" panose="020B0604020202020204" pitchFamily="34" charset="0"/>
              <a:buChar char="•"/>
            </a:pPr>
            <a:r>
              <a:rPr lang="en-US" sz="1400" dirty="0"/>
              <a:t>More than 23,300 SAP employees work in research and development</a:t>
            </a:r>
            <a:br>
              <a:rPr lang="en-US" sz="1400" dirty="0"/>
            </a:br>
            <a:r>
              <a:rPr lang="en-US" sz="1400" dirty="0"/>
              <a:t>driving solution innovations</a:t>
            </a:r>
          </a:p>
          <a:p>
            <a:pPr marL="171416" indent="-171416">
              <a:spcBef>
                <a:spcPts val="0"/>
              </a:spcBef>
              <a:buFont typeface="Arial" panose="020B0604020202020204" pitchFamily="34" charset="0"/>
              <a:buChar char="•"/>
            </a:pPr>
            <a:r>
              <a:rPr lang="en-US" sz="1400" dirty="0">
                <a:latin typeface="Arial" pitchFamily="34" charset="0"/>
                <a:cs typeface="Arial" pitchFamily="34" charset="0"/>
              </a:rPr>
              <a:t>Our employees in research and development work at more than 100 development locations across the world to drive solution innovations</a:t>
            </a:r>
          </a:p>
          <a:p>
            <a:pPr marL="171416" indent="-171416">
              <a:spcBef>
                <a:spcPts val="0"/>
              </a:spcBef>
              <a:buFont typeface="Arial" panose="020B0604020202020204" pitchFamily="34" charset="0"/>
              <a:buChar char="•"/>
            </a:pPr>
            <a:r>
              <a:rPr lang="en-US" sz="1400" dirty="0">
                <a:latin typeface="Arial" pitchFamily="34" charset="0"/>
                <a:cs typeface="Arial" pitchFamily="34" charset="0"/>
              </a:rPr>
              <a:t>19 SAP Labs lead global research and development to drive core product innovations</a:t>
            </a:r>
          </a:p>
          <a:p>
            <a:pPr marL="171416" indent="-171416">
              <a:spcBef>
                <a:spcPts val="0"/>
              </a:spcBef>
              <a:buFont typeface="Arial" panose="020B0604020202020204" pitchFamily="34" charset="0"/>
              <a:buChar char="•"/>
            </a:pPr>
            <a:r>
              <a:rPr lang="en-US" sz="1400" dirty="0">
                <a:latin typeface="Arial" pitchFamily="34" charset="0"/>
                <a:cs typeface="Arial" pitchFamily="34" charset="0"/>
              </a:rPr>
              <a:t>12 SAP Innovation Center Network locations are pioneering disruptive technologies and unconventional ideas to identify new game-changing solutions</a:t>
            </a:r>
          </a:p>
          <a:p>
            <a:pPr marL="171416" indent="-171416">
              <a:spcBef>
                <a:spcPts val="0"/>
              </a:spcBef>
              <a:buFont typeface="Arial" panose="020B0604020202020204" pitchFamily="34" charset="0"/>
              <a:buChar char="•"/>
            </a:pPr>
            <a:r>
              <a:rPr lang="en-US" sz="1400" dirty="0">
                <a:latin typeface="Arial" pitchFamily="34" charset="0"/>
                <a:cs typeface="Arial" pitchFamily="34" charset="0"/>
              </a:rPr>
              <a:t>14 SAP Co-Innovation Labs enable project-based co-innovation with our partners</a:t>
            </a:r>
          </a:p>
          <a:p>
            <a:pPr marL="171416" indent="-171416">
              <a:spcBef>
                <a:spcPts val="0"/>
              </a:spcBef>
              <a:buFont typeface="Arial" panose="020B0604020202020204" pitchFamily="34" charset="0"/>
              <a:buChar char="•"/>
            </a:pPr>
            <a:endParaRPr lang="en-US" sz="1400" dirty="0"/>
          </a:p>
        </p:txBody>
      </p:sp>
    </p:spTree>
    <p:extLst>
      <p:ext uri="{BB962C8B-B14F-4D97-AF65-F5344CB8AC3E}">
        <p14:creationId xmlns:p14="http://schemas.microsoft.com/office/powerpoint/2010/main" val="72413740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534191" y="4937299"/>
            <a:ext cx="10878842" cy="1477256"/>
          </a:xfrm>
          <a:prstGeom prst="rect">
            <a:avLst/>
          </a:prstGeom>
          <a:gradFill>
            <a:gsLst>
              <a:gs pos="0">
                <a:schemeClr val="accent1">
                  <a:lumMod val="60000"/>
                  <a:lumOff val="40000"/>
                </a:schemeClr>
              </a:gs>
              <a:gs pos="77000">
                <a:schemeClr val="accent3">
                  <a:lumMod val="60000"/>
                  <a:lumOff val="40000"/>
                  <a:alpha val="67000"/>
                </a:schemeClr>
              </a:gs>
              <a:gs pos="100000">
                <a:schemeClr val="accent1">
                  <a:tint val="23500"/>
                  <a:satMod val="160000"/>
                </a:schemeClr>
              </a:gs>
            </a:gsLst>
            <a:lin ang="5400000" scaled="0"/>
          </a:gradFill>
          <a:ln w="6350" algn="ctr">
            <a:noFill/>
            <a:miter lim="800000"/>
            <a:headEnd/>
            <a:tailEnd/>
          </a:ln>
        </p:spPr>
        <p:txBody>
          <a:bodyPr lIns="89948" tIns="71957" rIns="89948" bIns="71957" rtlCol="0" anchor="ctr"/>
          <a:lstStyle/>
          <a:p>
            <a:pPr algn="ctr" defTabSz="913908"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a:p>
            <a:pPr algn="ctr" defTabSz="913908" fontAlgn="base">
              <a:spcBef>
                <a:spcPct val="50000"/>
              </a:spcBef>
              <a:spcAft>
                <a:spcPct val="0"/>
              </a:spcAft>
              <a:buClr>
                <a:srgbClr val="F0AB00"/>
              </a:buClr>
              <a:buSzPct val="80000"/>
            </a:pPr>
            <a:r>
              <a:rPr lang="en-US" sz="2000" kern="0" dirty="0">
                <a:ea typeface="Arial Unicode MS" pitchFamily="34" charset="-128"/>
                <a:cs typeface="Arial Unicode MS" pitchFamily="34" charset="-128"/>
              </a:rPr>
              <a:t>System of Record</a:t>
            </a:r>
          </a:p>
        </p:txBody>
      </p:sp>
      <p:sp>
        <p:nvSpPr>
          <p:cNvPr id="39" name="Rectangle 4"/>
          <p:cNvSpPr>
            <a:spLocks noChangeArrowheads="1"/>
          </p:cNvSpPr>
          <p:nvPr/>
        </p:nvSpPr>
        <p:spPr bwMode="gray">
          <a:xfrm>
            <a:off x="4634585" y="2503470"/>
            <a:ext cx="1279864" cy="2044315"/>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en-US" sz="1500" b="1" dirty="0">
                <a:latin typeface="+mn-lt"/>
                <a:ea typeface="ＭＳ Ｐゴシック" charset="0"/>
              </a:rPr>
              <a:t>mySAP.com</a:t>
            </a:r>
          </a:p>
          <a:p>
            <a:pPr marL="111814" indent="-111814" defTabSz="912013" eaLnBrk="0" hangingPunct="0">
              <a:spcBef>
                <a:spcPct val="15000"/>
              </a:spcBef>
              <a:buClr>
                <a:srgbClr val="000000"/>
              </a:buClr>
            </a:pPr>
            <a:r>
              <a:rPr lang="en-US" sz="1200" dirty="0">
                <a:latin typeface="+mn-lt"/>
                <a:ea typeface="ＭＳ Ｐゴシック" charset="0"/>
              </a:rPr>
              <a:t>One Step </a:t>
            </a:r>
          </a:p>
          <a:p>
            <a:pPr marL="111814" indent="-111814" defTabSz="912013" eaLnBrk="0" hangingPunct="0">
              <a:spcBef>
                <a:spcPct val="15000"/>
              </a:spcBef>
              <a:buClr>
                <a:srgbClr val="000000"/>
              </a:buClr>
            </a:pPr>
            <a:r>
              <a:rPr lang="en-US" sz="1200" dirty="0">
                <a:latin typeface="+mn-lt"/>
                <a:ea typeface="ＭＳ Ｐゴシック" charset="0"/>
              </a:rPr>
              <a:t>Business</a:t>
            </a:r>
            <a:endParaRPr lang="en-US" sz="2000" dirty="0">
              <a:latin typeface="+mn-lt"/>
              <a:ea typeface="ＭＳ Ｐゴシック" charset="0"/>
            </a:endParaRPr>
          </a:p>
        </p:txBody>
      </p:sp>
      <p:sp>
        <p:nvSpPr>
          <p:cNvPr id="40" name="Rectangle 6"/>
          <p:cNvSpPr>
            <a:spLocks noChangeArrowheads="1"/>
          </p:cNvSpPr>
          <p:nvPr/>
        </p:nvSpPr>
        <p:spPr bwMode="gray">
          <a:xfrm>
            <a:off x="672448" y="3769017"/>
            <a:ext cx="1279864" cy="778771"/>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de-DE" sz="1500" b="1" dirty="0">
                <a:latin typeface="+mn-lt"/>
                <a:ea typeface="ＭＳ Ｐゴシック" charset="0"/>
              </a:rPr>
              <a:t>R/1</a:t>
            </a:r>
          </a:p>
          <a:p>
            <a:pPr indent="-111814" defTabSz="912013" eaLnBrk="0" hangingPunct="0">
              <a:spcBef>
                <a:spcPct val="15000"/>
              </a:spcBef>
              <a:spcAft>
                <a:spcPts val="1007"/>
              </a:spcAft>
              <a:buClr>
                <a:srgbClr val="000000"/>
              </a:buClr>
            </a:pPr>
            <a:r>
              <a:rPr lang="de-DE" sz="1200" dirty="0">
                <a:latin typeface="+mn-lt"/>
                <a:ea typeface="ＭＳ Ｐゴシック" charset="0"/>
              </a:rPr>
              <a:t>Mainframe</a:t>
            </a:r>
          </a:p>
        </p:txBody>
      </p:sp>
      <p:sp>
        <p:nvSpPr>
          <p:cNvPr id="41" name="Rectangle 8"/>
          <p:cNvSpPr>
            <a:spLocks noChangeArrowheads="1"/>
          </p:cNvSpPr>
          <p:nvPr/>
        </p:nvSpPr>
        <p:spPr bwMode="gray">
          <a:xfrm>
            <a:off x="1991257" y="3463102"/>
            <a:ext cx="1279864" cy="1084686"/>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de-DE" sz="1500" b="1" dirty="0">
                <a:latin typeface="+mn-lt"/>
                <a:ea typeface="ＭＳ Ｐゴシック" charset="0"/>
              </a:rPr>
              <a:t>R/2</a:t>
            </a:r>
          </a:p>
          <a:p>
            <a:pPr marL="111814" indent="-111814" defTabSz="912013" eaLnBrk="0" hangingPunct="0">
              <a:spcBef>
                <a:spcPct val="15000"/>
              </a:spcBef>
              <a:buClr>
                <a:srgbClr val="000000"/>
              </a:buClr>
            </a:pPr>
            <a:r>
              <a:rPr lang="de-DE" sz="1200" dirty="0">
                <a:latin typeface="+mn-lt"/>
                <a:ea typeface="ＭＳ Ｐゴシック" charset="0"/>
              </a:rPr>
              <a:t>Mainframe</a:t>
            </a:r>
            <a:endParaRPr lang="de-DE" sz="1000" b="1" dirty="0">
              <a:latin typeface="+mn-lt"/>
              <a:ea typeface="ＭＳ Ｐゴシック" charset="0"/>
            </a:endParaRPr>
          </a:p>
        </p:txBody>
      </p:sp>
      <p:sp>
        <p:nvSpPr>
          <p:cNvPr id="42" name="Rectangle 9"/>
          <p:cNvSpPr>
            <a:spLocks noChangeArrowheads="1"/>
          </p:cNvSpPr>
          <p:nvPr/>
        </p:nvSpPr>
        <p:spPr bwMode="gray">
          <a:xfrm>
            <a:off x="3323671" y="2999549"/>
            <a:ext cx="1279864" cy="1548237"/>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de-DE" sz="1500" b="1" dirty="0">
                <a:latin typeface="+mn-lt"/>
                <a:ea typeface="ＭＳ Ｐゴシック" charset="0"/>
              </a:rPr>
              <a:t>R/3</a:t>
            </a:r>
          </a:p>
          <a:p>
            <a:pPr marL="111814" indent="-111814" defTabSz="912013" eaLnBrk="0" hangingPunct="0">
              <a:buClr>
                <a:srgbClr val="000000"/>
              </a:buClr>
            </a:pPr>
            <a:r>
              <a:rPr lang="de-DE" sz="1200" dirty="0">
                <a:latin typeface="+mn-lt"/>
                <a:ea typeface="ＭＳ Ｐゴシック" charset="0"/>
              </a:rPr>
              <a:t>Client/Server</a:t>
            </a:r>
          </a:p>
        </p:txBody>
      </p:sp>
      <p:sp>
        <p:nvSpPr>
          <p:cNvPr id="48" name="Rectangle 4"/>
          <p:cNvSpPr>
            <a:spLocks noChangeArrowheads="1"/>
          </p:cNvSpPr>
          <p:nvPr/>
        </p:nvSpPr>
        <p:spPr bwMode="gray">
          <a:xfrm>
            <a:off x="5960888" y="2217002"/>
            <a:ext cx="1279864" cy="2330785"/>
          </a:xfrm>
          <a:prstGeom prst="rect">
            <a:avLst/>
          </a:prstGeom>
          <a:solidFill>
            <a:schemeClr val="tx2">
              <a:lumMod val="60000"/>
              <a:lumOff val="40000"/>
              <a:alpha val="90000"/>
            </a:schemeClr>
          </a:solidFill>
          <a:ln w="12700">
            <a:noFill/>
            <a:miter lim="800000"/>
            <a:headEnd/>
            <a:tailEnd/>
          </a:ln>
        </p:spPr>
        <p:txBody>
          <a:bodyPr wrap="square" lIns="91343" tIns="45669" rIns="91343" bIns="45669" anchor="t"/>
          <a:lstStyle/>
          <a:p>
            <a:pPr indent="-111814" defTabSz="912013" eaLnBrk="0" hangingPunct="0">
              <a:spcBef>
                <a:spcPct val="15000"/>
              </a:spcBef>
              <a:spcAft>
                <a:spcPts val="1007"/>
              </a:spcAft>
              <a:buClr>
                <a:srgbClr val="000000"/>
              </a:buClr>
            </a:pPr>
            <a:r>
              <a:rPr lang="en-US" sz="1500" b="1" dirty="0">
                <a:latin typeface="+mn-lt"/>
                <a:ea typeface="ＭＳ Ｐゴシック" charset="0"/>
              </a:rPr>
              <a:t>SAP NetWeaver</a:t>
            </a:r>
          </a:p>
          <a:p>
            <a:pPr defTabSz="912013" eaLnBrk="0" hangingPunct="0">
              <a:spcBef>
                <a:spcPct val="15000"/>
              </a:spcBef>
              <a:buClr>
                <a:srgbClr val="000000"/>
              </a:buClr>
            </a:pPr>
            <a:r>
              <a:rPr lang="en-US" sz="1200" dirty="0">
                <a:latin typeface="+mn-lt"/>
                <a:ea typeface="ＭＳ Ｐゴシック" charset="0"/>
              </a:rPr>
              <a:t>Enterprise Service Oriented Architecture </a:t>
            </a:r>
            <a:endParaRPr lang="en-US" sz="2000" dirty="0">
              <a:latin typeface="+mn-lt"/>
              <a:ea typeface="ＭＳ Ｐゴシック" charset="0"/>
            </a:endParaRPr>
          </a:p>
        </p:txBody>
      </p:sp>
      <p:sp>
        <p:nvSpPr>
          <p:cNvPr id="22" name="Rectangle 10"/>
          <p:cNvSpPr>
            <a:spLocks noChangeArrowheads="1"/>
          </p:cNvSpPr>
          <p:nvPr/>
        </p:nvSpPr>
        <p:spPr bwMode="gray">
          <a:xfrm>
            <a:off x="7285080" y="1805222"/>
            <a:ext cx="1371283" cy="2742565"/>
          </a:xfrm>
          <a:prstGeom prst="rect">
            <a:avLst/>
          </a:prstGeom>
          <a:solidFill>
            <a:schemeClr val="tx2">
              <a:lumMod val="60000"/>
              <a:lumOff val="40000"/>
              <a:alpha val="90000"/>
            </a:schemeClr>
          </a:solidFill>
          <a:ln w="12700">
            <a:noFill/>
            <a:miter lim="800000"/>
            <a:headEnd/>
            <a:tailEnd/>
          </a:ln>
        </p:spPr>
        <p:txBody>
          <a:bodyPr wrap="square" lIns="91343" tIns="143845" rIns="91343" bIns="45669" anchor="t"/>
          <a:lstStyle/>
          <a:p>
            <a:pPr defTabSz="912013" eaLnBrk="0" hangingPunct="0">
              <a:spcAft>
                <a:spcPts val="1007"/>
              </a:spcAft>
              <a:buClr>
                <a:schemeClr val="tx1"/>
              </a:buClr>
            </a:pPr>
            <a:r>
              <a:rPr lang="en-US" sz="1500" b="1" dirty="0">
                <a:latin typeface="+mn-lt"/>
                <a:ea typeface="ＭＳ Ｐゴシック" charset="0"/>
              </a:rPr>
              <a:t>BW</a:t>
            </a:r>
          </a:p>
          <a:p>
            <a:pPr defTabSz="912013" eaLnBrk="0" hangingPunct="0">
              <a:spcAft>
                <a:spcPts val="1007"/>
              </a:spcAft>
              <a:buClr>
                <a:schemeClr val="tx1"/>
              </a:buClr>
            </a:pPr>
            <a:r>
              <a:rPr lang="en-US" sz="1500" b="1" dirty="0">
                <a:latin typeface="+mn-lt"/>
                <a:ea typeface="ＭＳ Ｐゴシック" charset="0"/>
              </a:rPr>
              <a:t>Business Suite 7.0</a:t>
            </a:r>
          </a:p>
          <a:p>
            <a:pPr defTabSz="912013" eaLnBrk="0" hangingPunct="0">
              <a:spcBef>
                <a:spcPts val="200"/>
              </a:spcBef>
              <a:buClr>
                <a:schemeClr val="tx1"/>
              </a:buClr>
            </a:pPr>
            <a:r>
              <a:rPr lang="en-US" sz="1200" dirty="0">
                <a:latin typeface="+mn-lt"/>
                <a:ea typeface="ＭＳ Ｐゴシック" charset="0"/>
              </a:rPr>
              <a:t>ERP / ECC</a:t>
            </a:r>
          </a:p>
          <a:p>
            <a:pPr defTabSz="912013" eaLnBrk="0" hangingPunct="0">
              <a:spcBef>
                <a:spcPts val="200"/>
              </a:spcBef>
              <a:buClr>
                <a:schemeClr val="tx1"/>
              </a:buClr>
            </a:pPr>
            <a:r>
              <a:rPr lang="en-US" sz="1200" dirty="0">
                <a:latin typeface="+mn-lt"/>
                <a:ea typeface="ＭＳ Ｐゴシック" charset="0"/>
              </a:rPr>
              <a:t>CRM</a:t>
            </a:r>
          </a:p>
          <a:p>
            <a:pPr defTabSz="912013" eaLnBrk="0" hangingPunct="0">
              <a:spcBef>
                <a:spcPts val="200"/>
              </a:spcBef>
              <a:buClr>
                <a:schemeClr val="tx1"/>
              </a:buClr>
            </a:pPr>
            <a:r>
              <a:rPr lang="en-US" sz="1200" dirty="0">
                <a:latin typeface="+mn-lt"/>
                <a:ea typeface="ＭＳ Ｐゴシック" charset="0"/>
              </a:rPr>
              <a:t>SCM</a:t>
            </a:r>
          </a:p>
          <a:p>
            <a:pPr defTabSz="912013" eaLnBrk="0" hangingPunct="0">
              <a:spcBef>
                <a:spcPts val="200"/>
              </a:spcBef>
              <a:buClr>
                <a:schemeClr val="tx1"/>
              </a:buClr>
            </a:pPr>
            <a:r>
              <a:rPr lang="en-US" sz="1200" dirty="0">
                <a:latin typeface="+mn-lt"/>
                <a:ea typeface="ＭＳ Ｐゴシック" charset="0"/>
              </a:rPr>
              <a:t>PLM</a:t>
            </a:r>
          </a:p>
          <a:p>
            <a:pPr defTabSz="912013" eaLnBrk="0" hangingPunct="0">
              <a:spcBef>
                <a:spcPts val="200"/>
              </a:spcBef>
              <a:buClr>
                <a:schemeClr val="tx1"/>
              </a:buClr>
            </a:pPr>
            <a:r>
              <a:rPr lang="en-US" sz="1200" dirty="0">
                <a:latin typeface="+mn-lt"/>
                <a:ea typeface="ＭＳ Ｐゴシック" charset="0"/>
              </a:rPr>
              <a:t>SRM</a:t>
            </a:r>
          </a:p>
        </p:txBody>
      </p:sp>
      <p:sp>
        <p:nvSpPr>
          <p:cNvPr id="49" name="AutoShape 11"/>
          <p:cNvSpPr>
            <a:spLocks noChangeArrowheads="1"/>
          </p:cNvSpPr>
          <p:nvPr/>
        </p:nvSpPr>
        <p:spPr bwMode="gray">
          <a:xfrm>
            <a:off x="607120" y="4359703"/>
            <a:ext cx="9907459" cy="723660"/>
          </a:xfrm>
          <a:prstGeom prst="rightArrow">
            <a:avLst>
              <a:gd name="adj1" fmla="val 50700"/>
              <a:gd name="adj2" fmla="val 43939"/>
            </a:avLst>
          </a:prstGeom>
          <a:solidFill>
            <a:schemeClr val="tx1">
              <a:alpha val="40000"/>
            </a:schemeClr>
          </a:solidFill>
          <a:ln w="12700">
            <a:noFill/>
            <a:miter lim="800000"/>
            <a:headEnd/>
            <a:tailEnd/>
          </a:ln>
          <a:effectLst/>
        </p:spPr>
        <p:txBody>
          <a:bodyPr wrap="none" lIns="91343" tIns="45669" rIns="91343" bIns="45669" anchor="ctr"/>
          <a:lstStyle/>
          <a:p>
            <a:pPr defTabSz="912013" eaLnBrk="0" hangingPunct="0">
              <a:tabLst>
                <a:tab pos="734780" algn="l"/>
                <a:tab pos="1464865" algn="l"/>
                <a:tab pos="2426093" algn="l"/>
                <a:tab pos="3271752" algn="l"/>
                <a:tab pos="4172846" algn="l"/>
              </a:tabLst>
            </a:pPr>
            <a:endParaRPr lang="en-US" sz="1700" b="1" dirty="0">
              <a:solidFill>
                <a:srgbClr val="FFFFFF"/>
              </a:solidFill>
              <a:latin typeface="Arial" charset="0"/>
              <a:ea typeface="ＭＳ Ｐゴシック" charset="0"/>
            </a:endParaRPr>
          </a:p>
        </p:txBody>
      </p:sp>
      <p:sp>
        <p:nvSpPr>
          <p:cNvPr id="19" name="Title 18"/>
          <p:cNvSpPr>
            <a:spLocks noGrp="1"/>
          </p:cNvSpPr>
          <p:nvPr>
            <p:ph type="title"/>
          </p:nvPr>
        </p:nvSpPr>
        <p:spPr/>
        <p:txBody>
          <a:bodyPr/>
          <a:lstStyle/>
          <a:p>
            <a:r>
              <a:rPr lang="en-US" dirty="0"/>
              <a:t>SAP Business Application </a:t>
            </a:r>
            <a:r>
              <a:rPr lang="en-US" noProof="0" dirty="0"/>
              <a:t>Evolution</a:t>
            </a:r>
          </a:p>
        </p:txBody>
      </p:sp>
      <p:sp>
        <p:nvSpPr>
          <p:cNvPr id="50" name="Text Box 12"/>
          <p:cNvSpPr txBox="1">
            <a:spLocks noChangeArrowheads="1"/>
          </p:cNvSpPr>
          <p:nvPr/>
        </p:nvSpPr>
        <p:spPr bwMode="gray">
          <a:xfrm>
            <a:off x="4564828" y="4537332"/>
            <a:ext cx="1396060"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1999/2000</a:t>
            </a:r>
          </a:p>
        </p:txBody>
      </p:sp>
      <p:sp>
        <p:nvSpPr>
          <p:cNvPr id="51" name="Text Box 13"/>
          <p:cNvSpPr txBox="1">
            <a:spLocks noChangeArrowheads="1"/>
          </p:cNvSpPr>
          <p:nvPr/>
        </p:nvSpPr>
        <p:spPr bwMode="gray">
          <a:xfrm>
            <a:off x="743612"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1972</a:t>
            </a:r>
          </a:p>
        </p:txBody>
      </p:sp>
      <p:sp>
        <p:nvSpPr>
          <p:cNvPr id="52" name="Text Box 14"/>
          <p:cNvSpPr txBox="1">
            <a:spLocks noChangeArrowheads="1"/>
          </p:cNvSpPr>
          <p:nvPr/>
        </p:nvSpPr>
        <p:spPr bwMode="gray">
          <a:xfrm>
            <a:off x="2179248" y="4521565"/>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1979</a:t>
            </a:r>
          </a:p>
        </p:txBody>
      </p:sp>
      <p:sp>
        <p:nvSpPr>
          <p:cNvPr id="53" name="Text Box 15"/>
          <p:cNvSpPr txBox="1">
            <a:spLocks noChangeArrowheads="1"/>
          </p:cNvSpPr>
          <p:nvPr/>
        </p:nvSpPr>
        <p:spPr bwMode="gray">
          <a:xfrm>
            <a:off x="3505412"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1992</a:t>
            </a:r>
          </a:p>
        </p:txBody>
      </p:sp>
      <p:sp>
        <p:nvSpPr>
          <p:cNvPr id="54" name="Text Box 16"/>
          <p:cNvSpPr txBox="1">
            <a:spLocks noChangeArrowheads="1"/>
          </p:cNvSpPr>
          <p:nvPr/>
        </p:nvSpPr>
        <p:spPr bwMode="gray">
          <a:xfrm>
            <a:off x="7482168"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2009</a:t>
            </a:r>
          </a:p>
        </p:txBody>
      </p:sp>
      <p:cxnSp>
        <p:nvCxnSpPr>
          <p:cNvPr id="55" name="Straight Connector 54"/>
          <p:cNvCxnSpPr/>
          <p:nvPr/>
        </p:nvCxnSpPr>
        <p:spPr>
          <a:xfrm>
            <a:off x="599840" y="5244115"/>
            <a:ext cx="7517571" cy="1134"/>
          </a:xfrm>
          <a:prstGeom prst="line">
            <a:avLst/>
          </a:prstGeom>
          <a:ln w="320675" cmpd="sng">
            <a:gradFill>
              <a:gsLst>
                <a:gs pos="0">
                  <a:schemeClr val="bg2"/>
                </a:gs>
                <a:gs pos="50000">
                  <a:schemeClr val="bg2">
                    <a:alpha val="46000"/>
                  </a:scheme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6" name="Text Box 12"/>
          <p:cNvSpPr txBox="1">
            <a:spLocks noChangeArrowheads="1"/>
          </p:cNvSpPr>
          <p:nvPr/>
        </p:nvSpPr>
        <p:spPr bwMode="gray">
          <a:xfrm>
            <a:off x="6164987"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2004</a:t>
            </a:r>
          </a:p>
        </p:txBody>
      </p:sp>
      <p:sp>
        <p:nvSpPr>
          <p:cNvPr id="57" name="TextBox 56"/>
          <p:cNvSpPr txBox="1"/>
          <p:nvPr/>
        </p:nvSpPr>
        <p:spPr>
          <a:xfrm>
            <a:off x="714468" y="5143895"/>
            <a:ext cx="8235285" cy="215394"/>
          </a:xfrm>
          <a:prstGeom prst="rect">
            <a:avLst/>
          </a:prstGeom>
          <a:noFill/>
        </p:spPr>
        <p:txBody>
          <a:bodyPr wrap="none" lIns="0" tIns="0" rIns="0" bIns="0" rtlCol="0">
            <a:spAutoFit/>
          </a:bodyPr>
          <a:lstStyle/>
          <a:p>
            <a:pPr defTabSz="912013">
              <a:spcBef>
                <a:spcPct val="50000"/>
              </a:spcBef>
              <a:buClr>
                <a:srgbClr val="F0AB00"/>
              </a:buClr>
            </a:pPr>
            <a:r>
              <a:rPr lang="en-US" sz="1400" b="1" kern="0" dirty="0">
                <a:latin typeface="Arial" charset="0"/>
              </a:rPr>
              <a:t>Companies adapt to IT 		IT adapts to processes   	 IT centers on people</a:t>
            </a:r>
          </a:p>
        </p:txBody>
      </p:sp>
    </p:spTree>
    <p:extLst>
      <p:ext uri="{BB962C8B-B14F-4D97-AF65-F5344CB8AC3E}">
        <p14:creationId xmlns:p14="http://schemas.microsoft.com/office/powerpoint/2010/main" val="1778799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534191" y="4937299"/>
            <a:ext cx="11335936" cy="1477256"/>
          </a:xfrm>
          <a:prstGeom prst="rect">
            <a:avLst/>
          </a:prstGeom>
          <a:gradFill>
            <a:gsLst>
              <a:gs pos="0">
                <a:schemeClr val="accent4">
                  <a:lumMod val="60000"/>
                  <a:lumOff val="40000"/>
                </a:schemeClr>
              </a:gs>
              <a:gs pos="77000">
                <a:schemeClr val="accent3">
                  <a:lumMod val="60000"/>
                  <a:lumOff val="40000"/>
                  <a:alpha val="67000"/>
                </a:schemeClr>
              </a:gs>
              <a:gs pos="100000">
                <a:schemeClr val="accent1">
                  <a:tint val="23500"/>
                  <a:satMod val="160000"/>
                </a:schemeClr>
              </a:gs>
            </a:gsLst>
            <a:lin ang="5400000" scaled="0"/>
          </a:gradFill>
          <a:ln w="6350" algn="ctr">
            <a:noFill/>
            <a:miter lim="800000"/>
            <a:headEnd/>
            <a:tailEnd/>
          </a:ln>
        </p:spPr>
        <p:txBody>
          <a:bodyPr lIns="89948" tIns="71957" rIns="89948" bIns="71957" rtlCol="0" anchor="ctr"/>
          <a:lstStyle/>
          <a:p>
            <a:pPr algn="ctr" defTabSz="913908"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a:p>
            <a:pPr algn="ctr" defTabSz="913908" fontAlgn="base">
              <a:spcBef>
                <a:spcPct val="50000"/>
              </a:spcBef>
              <a:spcAft>
                <a:spcPct val="0"/>
              </a:spcAft>
              <a:buClr>
                <a:srgbClr val="F0AB00"/>
              </a:buClr>
              <a:buSzPct val="80000"/>
            </a:pPr>
            <a:r>
              <a:rPr lang="en-US" sz="2000" kern="0" dirty="0">
                <a:ea typeface="Arial Unicode MS" pitchFamily="34" charset="-128"/>
                <a:cs typeface="Arial Unicode MS" pitchFamily="34" charset="-128"/>
              </a:rPr>
              <a:t>System of Engagement</a:t>
            </a:r>
          </a:p>
        </p:txBody>
      </p:sp>
      <p:sp>
        <p:nvSpPr>
          <p:cNvPr id="39" name="Rectangle 4"/>
          <p:cNvSpPr>
            <a:spLocks noChangeArrowheads="1"/>
          </p:cNvSpPr>
          <p:nvPr/>
        </p:nvSpPr>
        <p:spPr bwMode="gray">
          <a:xfrm>
            <a:off x="4634585" y="2503470"/>
            <a:ext cx="1279864" cy="2044315"/>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en-US" sz="1500" b="1" dirty="0">
                <a:latin typeface="+mn-lt"/>
                <a:ea typeface="ＭＳ Ｐゴシック" charset="0"/>
              </a:rPr>
              <a:t>mySAP.com</a:t>
            </a:r>
          </a:p>
          <a:p>
            <a:pPr marL="111814" indent="-111814" defTabSz="912013" eaLnBrk="0" hangingPunct="0">
              <a:spcBef>
                <a:spcPct val="15000"/>
              </a:spcBef>
              <a:buClr>
                <a:srgbClr val="000000"/>
              </a:buClr>
            </a:pPr>
            <a:r>
              <a:rPr lang="en-US" sz="1200" dirty="0">
                <a:latin typeface="+mn-lt"/>
                <a:ea typeface="ＭＳ Ｐゴシック" charset="0"/>
              </a:rPr>
              <a:t>One Step </a:t>
            </a:r>
          </a:p>
          <a:p>
            <a:pPr marL="111814" indent="-111814" defTabSz="912013" eaLnBrk="0" hangingPunct="0">
              <a:spcBef>
                <a:spcPct val="15000"/>
              </a:spcBef>
              <a:buClr>
                <a:srgbClr val="000000"/>
              </a:buClr>
            </a:pPr>
            <a:r>
              <a:rPr lang="en-US" sz="1200" dirty="0">
                <a:latin typeface="+mn-lt"/>
                <a:ea typeface="ＭＳ Ｐゴシック" charset="0"/>
              </a:rPr>
              <a:t>Business</a:t>
            </a:r>
            <a:endParaRPr lang="en-US" sz="2000" dirty="0">
              <a:latin typeface="+mn-lt"/>
              <a:ea typeface="ＭＳ Ｐゴシック" charset="0"/>
            </a:endParaRPr>
          </a:p>
        </p:txBody>
      </p:sp>
      <p:sp>
        <p:nvSpPr>
          <p:cNvPr id="40" name="Rectangle 6"/>
          <p:cNvSpPr>
            <a:spLocks noChangeArrowheads="1"/>
          </p:cNvSpPr>
          <p:nvPr/>
        </p:nvSpPr>
        <p:spPr bwMode="gray">
          <a:xfrm>
            <a:off x="672448" y="3769017"/>
            <a:ext cx="1279864" cy="778771"/>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de-DE" sz="1500" b="1" dirty="0">
                <a:latin typeface="+mn-lt"/>
                <a:ea typeface="ＭＳ Ｐゴシック" charset="0"/>
              </a:rPr>
              <a:t>R/1</a:t>
            </a:r>
          </a:p>
          <a:p>
            <a:pPr indent="-111814" defTabSz="912013" eaLnBrk="0" hangingPunct="0">
              <a:spcBef>
                <a:spcPct val="15000"/>
              </a:spcBef>
              <a:spcAft>
                <a:spcPts val="1007"/>
              </a:spcAft>
              <a:buClr>
                <a:srgbClr val="000000"/>
              </a:buClr>
            </a:pPr>
            <a:r>
              <a:rPr lang="de-DE" sz="1200" dirty="0">
                <a:latin typeface="+mn-lt"/>
                <a:ea typeface="ＭＳ Ｐゴシック" charset="0"/>
              </a:rPr>
              <a:t>Mainframe</a:t>
            </a:r>
          </a:p>
        </p:txBody>
      </p:sp>
      <p:sp>
        <p:nvSpPr>
          <p:cNvPr id="41" name="Rectangle 8"/>
          <p:cNvSpPr>
            <a:spLocks noChangeArrowheads="1"/>
          </p:cNvSpPr>
          <p:nvPr/>
        </p:nvSpPr>
        <p:spPr bwMode="gray">
          <a:xfrm>
            <a:off x="1991257" y="3463102"/>
            <a:ext cx="1279864" cy="1084686"/>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de-DE" sz="1500" b="1" dirty="0">
                <a:latin typeface="+mn-lt"/>
                <a:ea typeface="ＭＳ Ｐゴシック" charset="0"/>
              </a:rPr>
              <a:t>R/2</a:t>
            </a:r>
          </a:p>
          <a:p>
            <a:pPr marL="111814" indent="-111814" defTabSz="912013" eaLnBrk="0" hangingPunct="0">
              <a:spcBef>
                <a:spcPct val="15000"/>
              </a:spcBef>
              <a:buClr>
                <a:srgbClr val="000000"/>
              </a:buClr>
            </a:pPr>
            <a:r>
              <a:rPr lang="de-DE" sz="1200" dirty="0">
                <a:latin typeface="+mn-lt"/>
                <a:ea typeface="ＭＳ Ｐゴシック" charset="0"/>
              </a:rPr>
              <a:t>Mainframe</a:t>
            </a:r>
            <a:endParaRPr lang="de-DE" sz="1000" b="1" dirty="0">
              <a:latin typeface="+mn-lt"/>
              <a:ea typeface="ＭＳ Ｐゴシック" charset="0"/>
            </a:endParaRPr>
          </a:p>
        </p:txBody>
      </p:sp>
      <p:sp>
        <p:nvSpPr>
          <p:cNvPr id="42" name="Rectangle 9"/>
          <p:cNvSpPr>
            <a:spLocks noChangeArrowheads="1"/>
          </p:cNvSpPr>
          <p:nvPr/>
        </p:nvSpPr>
        <p:spPr bwMode="gray">
          <a:xfrm>
            <a:off x="3323671" y="2999549"/>
            <a:ext cx="1279864" cy="1548237"/>
          </a:xfrm>
          <a:prstGeom prst="rect">
            <a:avLst/>
          </a:prstGeom>
          <a:solidFill>
            <a:schemeClr val="tx2">
              <a:lumMod val="60000"/>
              <a:lumOff val="40000"/>
              <a:alpha val="90000"/>
            </a:schemeClr>
          </a:solidFill>
          <a:ln w="12700">
            <a:noFill/>
            <a:miter lim="800000"/>
            <a:headEnd/>
            <a:tailEnd/>
          </a:ln>
        </p:spPr>
        <p:txBody>
          <a:bodyPr wrap="none" lIns="91343" tIns="45669" rIns="91343" bIns="45669" anchor="t"/>
          <a:lstStyle/>
          <a:p>
            <a:pPr indent="-111814" defTabSz="912013" eaLnBrk="0" hangingPunct="0">
              <a:spcBef>
                <a:spcPct val="15000"/>
              </a:spcBef>
              <a:spcAft>
                <a:spcPts val="1007"/>
              </a:spcAft>
              <a:buClr>
                <a:srgbClr val="000000"/>
              </a:buClr>
            </a:pPr>
            <a:r>
              <a:rPr lang="de-DE" sz="1500" b="1" dirty="0">
                <a:latin typeface="+mn-lt"/>
                <a:ea typeface="ＭＳ Ｐゴシック" charset="0"/>
              </a:rPr>
              <a:t>R/3</a:t>
            </a:r>
          </a:p>
          <a:p>
            <a:pPr marL="111814" indent="-111814" defTabSz="912013" eaLnBrk="0" hangingPunct="0">
              <a:buClr>
                <a:srgbClr val="000000"/>
              </a:buClr>
            </a:pPr>
            <a:r>
              <a:rPr lang="de-DE" sz="1200" dirty="0">
                <a:latin typeface="+mn-lt"/>
                <a:ea typeface="ＭＳ Ｐゴシック" charset="0"/>
              </a:rPr>
              <a:t>Client/Server</a:t>
            </a:r>
          </a:p>
        </p:txBody>
      </p:sp>
      <p:sp>
        <p:nvSpPr>
          <p:cNvPr id="48" name="Rectangle 4"/>
          <p:cNvSpPr>
            <a:spLocks noChangeArrowheads="1"/>
          </p:cNvSpPr>
          <p:nvPr/>
        </p:nvSpPr>
        <p:spPr bwMode="gray">
          <a:xfrm>
            <a:off x="5960888" y="2217002"/>
            <a:ext cx="1279864" cy="2330785"/>
          </a:xfrm>
          <a:prstGeom prst="rect">
            <a:avLst/>
          </a:prstGeom>
          <a:solidFill>
            <a:schemeClr val="tx2">
              <a:lumMod val="60000"/>
              <a:lumOff val="40000"/>
              <a:alpha val="90000"/>
            </a:schemeClr>
          </a:solidFill>
          <a:ln w="12700">
            <a:noFill/>
            <a:miter lim="800000"/>
            <a:headEnd/>
            <a:tailEnd/>
          </a:ln>
        </p:spPr>
        <p:txBody>
          <a:bodyPr wrap="square" lIns="91343" tIns="45669" rIns="91343" bIns="45669" anchor="t"/>
          <a:lstStyle/>
          <a:p>
            <a:pPr indent="-111814" defTabSz="912013" eaLnBrk="0" hangingPunct="0">
              <a:spcBef>
                <a:spcPct val="15000"/>
              </a:spcBef>
              <a:spcAft>
                <a:spcPts val="1007"/>
              </a:spcAft>
              <a:buClr>
                <a:srgbClr val="000000"/>
              </a:buClr>
            </a:pPr>
            <a:r>
              <a:rPr lang="en-US" sz="1500" b="1" dirty="0">
                <a:latin typeface="+mn-lt"/>
                <a:ea typeface="ＭＳ Ｐゴシック" charset="0"/>
              </a:rPr>
              <a:t>SAP NetWeaver</a:t>
            </a:r>
          </a:p>
          <a:p>
            <a:pPr defTabSz="912013" eaLnBrk="0" hangingPunct="0">
              <a:spcBef>
                <a:spcPct val="15000"/>
              </a:spcBef>
              <a:buClr>
                <a:srgbClr val="000000"/>
              </a:buClr>
            </a:pPr>
            <a:r>
              <a:rPr lang="en-US" sz="1200" dirty="0">
                <a:latin typeface="+mn-lt"/>
                <a:ea typeface="ＭＳ Ｐゴシック" charset="0"/>
              </a:rPr>
              <a:t>Enterprise Service Oriented Architecture </a:t>
            </a:r>
            <a:endParaRPr lang="en-US" sz="2000" dirty="0">
              <a:latin typeface="+mn-lt"/>
              <a:ea typeface="ＭＳ Ｐゴシック" charset="0"/>
            </a:endParaRPr>
          </a:p>
        </p:txBody>
      </p:sp>
      <p:sp>
        <p:nvSpPr>
          <p:cNvPr id="22" name="Rectangle 10"/>
          <p:cNvSpPr>
            <a:spLocks noChangeArrowheads="1"/>
          </p:cNvSpPr>
          <p:nvPr/>
        </p:nvSpPr>
        <p:spPr bwMode="gray">
          <a:xfrm>
            <a:off x="7285080" y="1805222"/>
            <a:ext cx="1371283" cy="2742565"/>
          </a:xfrm>
          <a:prstGeom prst="rect">
            <a:avLst/>
          </a:prstGeom>
          <a:solidFill>
            <a:schemeClr val="tx2">
              <a:lumMod val="60000"/>
              <a:lumOff val="40000"/>
              <a:alpha val="90000"/>
            </a:schemeClr>
          </a:solidFill>
          <a:ln w="12700">
            <a:noFill/>
            <a:miter lim="800000"/>
            <a:headEnd/>
            <a:tailEnd/>
          </a:ln>
        </p:spPr>
        <p:txBody>
          <a:bodyPr wrap="square" lIns="91343" tIns="143845" rIns="91343" bIns="45669" anchor="t"/>
          <a:lstStyle/>
          <a:p>
            <a:pPr defTabSz="912013" eaLnBrk="0" hangingPunct="0">
              <a:spcAft>
                <a:spcPts val="1007"/>
              </a:spcAft>
              <a:buClr>
                <a:schemeClr val="tx1"/>
              </a:buClr>
            </a:pPr>
            <a:r>
              <a:rPr lang="en-US" sz="1500" b="1" dirty="0">
                <a:latin typeface="+mn-lt"/>
                <a:ea typeface="ＭＳ Ｐゴシック" charset="0"/>
              </a:rPr>
              <a:t>BW</a:t>
            </a:r>
          </a:p>
          <a:p>
            <a:pPr defTabSz="912013" eaLnBrk="0" hangingPunct="0">
              <a:spcAft>
                <a:spcPts val="1007"/>
              </a:spcAft>
              <a:buClr>
                <a:schemeClr val="tx1"/>
              </a:buClr>
            </a:pPr>
            <a:r>
              <a:rPr lang="en-US" sz="1500" b="1" dirty="0">
                <a:latin typeface="+mn-lt"/>
                <a:ea typeface="ＭＳ Ｐゴシック" charset="0"/>
              </a:rPr>
              <a:t>Business Suite 7.0</a:t>
            </a:r>
          </a:p>
          <a:p>
            <a:pPr defTabSz="912013" eaLnBrk="0" hangingPunct="0">
              <a:spcBef>
                <a:spcPts val="200"/>
              </a:spcBef>
              <a:buClr>
                <a:schemeClr val="tx1"/>
              </a:buClr>
            </a:pPr>
            <a:r>
              <a:rPr lang="en-US" sz="1200" dirty="0">
                <a:latin typeface="+mn-lt"/>
                <a:ea typeface="ＭＳ Ｐゴシック" charset="0"/>
              </a:rPr>
              <a:t>ERP / ECC</a:t>
            </a:r>
          </a:p>
          <a:p>
            <a:pPr defTabSz="912013" eaLnBrk="0" hangingPunct="0">
              <a:spcBef>
                <a:spcPts val="200"/>
              </a:spcBef>
              <a:buClr>
                <a:schemeClr val="tx1"/>
              </a:buClr>
            </a:pPr>
            <a:r>
              <a:rPr lang="en-US" sz="1200" dirty="0">
                <a:latin typeface="+mn-lt"/>
                <a:ea typeface="ＭＳ Ｐゴシック" charset="0"/>
              </a:rPr>
              <a:t>CRM</a:t>
            </a:r>
          </a:p>
          <a:p>
            <a:pPr defTabSz="912013" eaLnBrk="0" hangingPunct="0">
              <a:spcBef>
                <a:spcPts val="200"/>
              </a:spcBef>
              <a:buClr>
                <a:schemeClr val="tx1"/>
              </a:buClr>
            </a:pPr>
            <a:r>
              <a:rPr lang="en-US" sz="1200" dirty="0">
                <a:latin typeface="+mn-lt"/>
                <a:ea typeface="ＭＳ Ｐゴシック" charset="0"/>
              </a:rPr>
              <a:t>SCM</a:t>
            </a:r>
          </a:p>
          <a:p>
            <a:pPr defTabSz="912013" eaLnBrk="0" hangingPunct="0">
              <a:spcBef>
                <a:spcPts val="200"/>
              </a:spcBef>
              <a:buClr>
                <a:schemeClr val="tx1"/>
              </a:buClr>
            </a:pPr>
            <a:r>
              <a:rPr lang="en-US" sz="1200" dirty="0">
                <a:latin typeface="+mn-lt"/>
                <a:ea typeface="ＭＳ Ｐゴシック" charset="0"/>
              </a:rPr>
              <a:t>PLM</a:t>
            </a:r>
          </a:p>
          <a:p>
            <a:pPr defTabSz="912013" eaLnBrk="0" hangingPunct="0">
              <a:spcBef>
                <a:spcPts val="200"/>
              </a:spcBef>
              <a:buClr>
                <a:schemeClr val="tx1"/>
              </a:buClr>
            </a:pPr>
            <a:r>
              <a:rPr lang="en-US" sz="1200" dirty="0">
                <a:latin typeface="+mn-lt"/>
                <a:ea typeface="ＭＳ Ｐゴシック" charset="0"/>
              </a:rPr>
              <a:t>SRM</a:t>
            </a:r>
          </a:p>
        </p:txBody>
      </p:sp>
      <p:sp>
        <p:nvSpPr>
          <p:cNvPr id="19" name="Title 18"/>
          <p:cNvSpPr>
            <a:spLocks noGrp="1"/>
          </p:cNvSpPr>
          <p:nvPr>
            <p:ph type="title"/>
          </p:nvPr>
        </p:nvSpPr>
        <p:spPr/>
        <p:txBody>
          <a:bodyPr/>
          <a:lstStyle/>
          <a:p>
            <a:r>
              <a:rPr lang="en-US" noProof="0" dirty="0"/>
              <a:t>SAP Business </a:t>
            </a:r>
            <a:r>
              <a:rPr lang="en-US" dirty="0"/>
              <a:t>Application Re</a:t>
            </a:r>
            <a:r>
              <a:rPr lang="en-US" noProof="0" dirty="0" err="1"/>
              <a:t>volution</a:t>
            </a:r>
            <a:r>
              <a:rPr lang="en-US" noProof="0" dirty="0"/>
              <a:t> </a:t>
            </a:r>
          </a:p>
        </p:txBody>
      </p:sp>
      <p:cxnSp>
        <p:nvCxnSpPr>
          <p:cNvPr id="55" name="Straight Connector 54"/>
          <p:cNvCxnSpPr/>
          <p:nvPr/>
        </p:nvCxnSpPr>
        <p:spPr>
          <a:xfrm>
            <a:off x="599840" y="5244115"/>
            <a:ext cx="7517571" cy="1134"/>
          </a:xfrm>
          <a:prstGeom prst="line">
            <a:avLst/>
          </a:prstGeom>
          <a:ln w="320675" cmpd="sng">
            <a:gradFill>
              <a:gsLst>
                <a:gs pos="0">
                  <a:schemeClr val="bg2"/>
                </a:gs>
                <a:gs pos="50000">
                  <a:schemeClr val="bg2">
                    <a:alpha val="46000"/>
                  </a:schemeClr>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4468" y="5143895"/>
            <a:ext cx="10366144" cy="215394"/>
          </a:xfrm>
          <a:prstGeom prst="rect">
            <a:avLst/>
          </a:prstGeom>
          <a:noFill/>
        </p:spPr>
        <p:txBody>
          <a:bodyPr wrap="none" lIns="0" tIns="0" rIns="0" bIns="0" rtlCol="0">
            <a:spAutoFit/>
          </a:bodyPr>
          <a:lstStyle/>
          <a:p>
            <a:pPr defTabSz="912013">
              <a:spcBef>
                <a:spcPct val="50000"/>
              </a:spcBef>
              <a:buClr>
                <a:srgbClr val="F0AB00"/>
              </a:buClr>
            </a:pPr>
            <a:r>
              <a:rPr lang="en-US" sz="1400" b="1" kern="0" dirty="0">
                <a:latin typeface="Arial" charset="0"/>
              </a:rPr>
              <a:t>Companies adapt to IT	IT adapts to processes   	 IT centers on people		 IT adopts to Companies</a:t>
            </a:r>
          </a:p>
        </p:txBody>
      </p:sp>
      <p:sp>
        <p:nvSpPr>
          <p:cNvPr id="20" name="Rectangle 10"/>
          <p:cNvSpPr>
            <a:spLocks noChangeArrowheads="1"/>
          </p:cNvSpPr>
          <p:nvPr/>
        </p:nvSpPr>
        <p:spPr bwMode="gray">
          <a:xfrm>
            <a:off x="10325490" y="1318739"/>
            <a:ext cx="1554120" cy="3219848"/>
          </a:xfrm>
          <a:prstGeom prst="rect">
            <a:avLst/>
          </a:prstGeom>
          <a:solidFill>
            <a:srgbClr val="FFC000">
              <a:alpha val="90000"/>
            </a:srgbClr>
          </a:solidFill>
          <a:ln w="12700">
            <a:noFill/>
            <a:miter lim="800000"/>
            <a:headEnd/>
            <a:tailEnd/>
          </a:ln>
        </p:spPr>
        <p:txBody>
          <a:bodyPr wrap="square" lIns="91343" tIns="143845" rIns="91343" bIns="45669" anchor="t"/>
          <a:lstStyle/>
          <a:p>
            <a:pPr defTabSz="912013" eaLnBrk="0" hangingPunct="0">
              <a:spcAft>
                <a:spcPts val="1007"/>
              </a:spcAft>
              <a:buClr>
                <a:schemeClr val="tx1"/>
              </a:buClr>
            </a:pPr>
            <a:r>
              <a:rPr lang="en-US" sz="1500" b="1" dirty="0">
                <a:latin typeface="+mn-lt"/>
                <a:ea typeface="ＭＳ Ｐゴシック" charset="0"/>
              </a:rPr>
              <a:t>SAP on HANA</a:t>
            </a:r>
          </a:p>
          <a:p>
            <a:pPr defTabSz="912013" eaLnBrk="0" hangingPunct="0">
              <a:spcBef>
                <a:spcPts val="200"/>
              </a:spcBef>
              <a:spcAft>
                <a:spcPts val="1007"/>
              </a:spcAft>
              <a:buClr>
                <a:schemeClr val="tx1"/>
              </a:buClr>
            </a:pPr>
            <a:r>
              <a:rPr lang="en-US" sz="1200" dirty="0">
                <a:latin typeface="Arial" pitchFamily="34" charset="0"/>
                <a:ea typeface="ＭＳ Ｐゴシック" charset="0"/>
                <a:cs typeface="Arial" pitchFamily="34" charset="0"/>
              </a:rPr>
              <a:t>Enterprise Application</a:t>
            </a:r>
          </a:p>
          <a:p>
            <a:pPr defTabSz="912013" eaLnBrk="0" hangingPunct="0">
              <a:spcBef>
                <a:spcPts val="200"/>
              </a:spcBef>
              <a:spcAft>
                <a:spcPts val="1007"/>
              </a:spcAft>
              <a:buClr>
                <a:schemeClr val="tx1"/>
              </a:buClr>
            </a:pPr>
            <a:r>
              <a:rPr lang="en-US" sz="1200" dirty="0">
                <a:latin typeface="Arial" pitchFamily="34" charset="0"/>
                <a:ea typeface="ＭＳ Ｐゴシック" charset="0"/>
                <a:cs typeface="Arial" pitchFamily="34" charset="0"/>
              </a:rPr>
              <a:t>Consumer Apps</a:t>
            </a:r>
          </a:p>
          <a:p>
            <a:pPr defTabSz="912013" eaLnBrk="0" hangingPunct="0">
              <a:spcAft>
                <a:spcPts val="1007"/>
              </a:spcAft>
              <a:buClr>
                <a:schemeClr val="tx1"/>
              </a:buClr>
            </a:pPr>
            <a:r>
              <a:rPr lang="en-US" sz="1200" dirty="0">
                <a:latin typeface="Arial" pitchFamily="34" charset="0"/>
                <a:ea typeface="ＭＳ Ｐゴシック" charset="0"/>
                <a:cs typeface="Arial" pitchFamily="34" charset="0"/>
              </a:rPr>
              <a:t>Real Time Data Platform</a:t>
            </a:r>
          </a:p>
          <a:p>
            <a:pPr defTabSz="912013" eaLnBrk="0" hangingPunct="0">
              <a:spcAft>
                <a:spcPts val="1007"/>
              </a:spcAft>
              <a:buClr>
                <a:schemeClr val="tx1"/>
              </a:buClr>
            </a:pPr>
            <a:endParaRPr lang="en-US" sz="1400" b="1" dirty="0">
              <a:latin typeface="+mn-lt"/>
              <a:ea typeface="ＭＳ Ｐゴシック" charset="0"/>
            </a:endParaRPr>
          </a:p>
        </p:txBody>
      </p:sp>
      <p:sp>
        <p:nvSpPr>
          <p:cNvPr id="21" name="Rectangle 10"/>
          <p:cNvSpPr>
            <a:spLocks noChangeArrowheads="1"/>
          </p:cNvSpPr>
          <p:nvPr/>
        </p:nvSpPr>
        <p:spPr bwMode="gray">
          <a:xfrm>
            <a:off x="8722988" y="1513140"/>
            <a:ext cx="1554120" cy="3026279"/>
          </a:xfrm>
          <a:prstGeom prst="rect">
            <a:avLst/>
          </a:prstGeom>
          <a:solidFill>
            <a:srgbClr val="FFC000">
              <a:alpha val="90000"/>
            </a:srgbClr>
          </a:solidFill>
          <a:ln w="12700">
            <a:noFill/>
            <a:miter lim="800000"/>
            <a:headEnd/>
            <a:tailEnd/>
          </a:ln>
        </p:spPr>
        <p:txBody>
          <a:bodyPr wrap="square" lIns="91343" tIns="143845" rIns="91343" bIns="45669" anchor="t"/>
          <a:lstStyle/>
          <a:p>
            <a:pPr defTabSz="912013" eaLnBrk="0" hangingPunct="0">
              <a:spcAft>
                <a:spcPts val="600"/>
              </a:spcAft>
              <a:buClr>
                <a:schemeClr val="tx1"/>
              </a:buClr>
            </a:pPr>
            <a:r>
              <a:rPr lang="en-US" sz="1500" b="1" dirty="0">
                <a:latin typeface="+mn-lt"/>
                <a:ea typeface="ＭＳ Ｐゴシック" charset="0"/>
              </a:rPr>
              <a:t>BW on HANA</a:t>
            </a:r>
          </a:p>
          <a:p>
            <a:pPr defTabSz="912013" eaLnBrk="0" hangingPunct="0">
              <a:spcBef>
                <a:spcPts val="200"/>
              </a:spcBef>
              <a:spcAft>
                <a:spcPts val="300"/>
              </a:spcAft>
              <a:buClr>
                <a:schemeClr val="tx1"/>
              </a:buClr>
            </a:pPr>
            <a:r>
              <a:rPr lang="en-US" sz="1500" b="1" dirty="0">
                <a:latin typeface="+mn-lt"/>
                <a:ea typeface="ＭＳ Ｐゴシック" charset="0"/>
              </a:rPr>
              <a:t>Suite on HANA</a:t>
            </a:r>
          </a:p>
          <a:p>
            <a:pPr defTabSz="912013" eaLnBrk="0" hangingPunct="0">
              <a:spcBef>
                <a:spcPts val="200"/>
              </a:spcBef>
              <a:spcAft>
                <a:spcPts val="300"/>
              </a:spcAft>
              <a:buClr>
                <a:schemeClr val="tx1"/>
              </a:buClr>
            </a:pPr>
            <a:r>
              <a:rPr lang="en-US" sz="1200" dirty="0">
                <a:latin typeface="Arial" pitchFamily="34" charset="0"/>
                <a:ea typeface="ＭＳ Ｐゴシック" charset="0"/>
                <a:cs typeface="Arial" pitchFamily="34" charset="0"/>
              </a:rPr>
              <a:t>SAP ERP powered by SAP HANA </a:t>
            </a:r>
          </a:p>
          <a:p>
            <a:pPr defTabSz="912013" eaLnBrk="0" hangingPunct="0">
              <a:spcBef>
                <a:spcPts val="200"/>
              </a:spcBef>
              <a:spcAft>
                <a:spcPts val="600"/>
              </a:spcAft>
              <a:buClr>
                <a:schemeClr val="tx1"/>
              </a:buClr>
            </a:pPr>
            <a:r>
              <a:rPr lang="en-US" sz="1200" dirty="0">
                <a:latin typeface="Arial" pitchFamily="34" charset="0"/>
                <a:ea typeface="ＭＳ Ｐゴシック" charset="0"/>
                <a:cs typeface="Arial" pitchFamily="34" charset="0"/>
              </a:rPr>
              <a:t>SAP CRM powered by SAP HANA </a:t>
            </a:r>
          </a:p>
          <a:p>
            <a:pPr defTabSz="912013" eaLnBrk="0" hangingPunct="0">
              <a:spcBef>
                <a:spcPts val="200"/>
              </a:spcBef>
              <a:spcAft>
                <a:spcPts val="600"/>
              </a:spcAft>
              <a:buClr>
                <a:schemeClr val="tx1"/>
              </a:buClr>
            </a:pPr>
            <a:r>
              <a:rPr lang="en-US" sz="1200" dirty="0">
                <a:latin typeface="Arial" pitchFamily="34" charset="0"/>
                <a:ea typeface="ＭＳ Ｐゴシック" charset="0"/>
                <a:cs typeface="Arial" pitchFamily="34" charset="0"/>
              </a:rPr>
              <a:t>SAP PLM powered by SAP HANA</a:t>
            </a:r>
          </a:p>
          <a:p>
            <a:pPr defTabSz="912013" eaLnBrk="0" hangingPunct="0">
              <a:spcBef>
                <a:spcPts val="200"/>
              </a:spcBef>
              <a:spcAft>
                <a:spcPts val="600"/>
              </a:spcAft>
              <a:buClr>
                <a:schemeClr val="tx1"/>
              </a:buClr>
            </a:pPr>
            <a:r>
              <a:rPr lang="en-US" sz="1200" dirty="0">
                <a:latin typeface="Arial" pitchFamily="34" charset="0"/>
                <a:ea typeface="ＭＳ Ｐゴシック" charset="0"/>
                <a:cs typeface="Arial" pitchFamily="34" charset="0"/>
              </a:rPr>
              <a:t>SAP SCM powered by SAP HANA </a:t>
            </a:r>
          </a:p>
          <a:p>
            <a:pPr defTabSz="912013" eaLnBrk="0" hangingPunct="0">
              <a:spcBef>
                <a:spcPts val="200"/>
              </a:spcBef>
              <a:spcAft>
                <a:spcPts val="600"/>
              </a:spcAft>
              <a:buClr>
                <a:schemeClr val="tx1"/>
              </a:buClr>
            </a:pPr>
            <a:r>
              <a:rPr lang="en-US" sz="1200" dirty="0">
                <a:latin typeface="Arial" pitchFamily="34" charset="0"/>
                <a:ea typeface="ＭＳ Ｐゴシック" charset="0"/>
                <a:cs typeface="Arial" pitchFamily="34" charset="0"/>
              </a:rPr>
              <a:t>SAP SRM powered by SAP HANA* </a:t>
            </a:r>
          </a:p>
          <a:p>
            <a:pPr defTabSz="912013" eaLnBrk="0" hangingPunct="0">
              <a:spcAft>
                <a:spcPts val="1007"/>
              </a:spcAft>
              <a:buClr>
                <a:schemeClr val="tx1"/>
              </a:buClr>
            </a:pPr>
            <a:endParaRPr lang="en-US" sz="1500" b="1" dirty="0">
              <a:latin typeface="+mn-lt"/>
              <a:ea typeface="ＭＳ Ｐゴシック" charset="0"/>
            </a:endParaRPr>
          </a:p>
          <a:p>
            <a:pPr defTabSz="912013" eaLnBrk="0" hangingPunct="0">
              <a:spcAft>
                <a:spcPts val="1007"/>
              </a:spcAft>
              <a:buClr>
                <a:schemeClr val="tx1"/>
              </a:buClr>
            </a:pPr>
            <a:endParaRPr lang="en-US" sz="1400" b="1" dirty="0">
              <a:latin typeface="+mn-lt"/>
              <a:ea typeface="ＭＳ Ｐゴシック" charset="0"/>
            </a:endParaRPr>
          </a:p>
        </p:txBody>
      </p:sp>
      <p:sp>
        <p:nvSpPr>
          <p:cNvPr id="49" name="AutoShape 11"/>
          <p:cNvSpPr>
            <a:spLocks noChangeArrowheads="1"/>
          </p:cNvSpPr>
          <p:nvPr/>
        </p:nvSpPr>
        <p:spPr bwMode="gray">
          <a:xfrm>
            <a:off x="607120" y="4359703"/>
            <a:ext cx="11518774" cy="723660"/>
          </a:xfrm>
          <a:prstGeom prst="rightArrow">
            <a:avLst>
              <a:gd name="adj1" fmla="val 50700"/>
              <a:gd name="adj2" fmla="val 43939"/>
            </a:avLst>
          </a:prstGeom>
          <a:solidFill>
            <a:schemeClr val="tx1">
              <a:alpha val="40000"/>
            </a:schemeClr>
          </a:solidFill>
          <a:ln w="12700">
            <a:noFill/>
            <a:miter lim="800000"/>
            <a:headEnd/>
            <a:tailEnd/>
          </a:ln>
          <a:effectLst/>
        </p:spPr>
        <p:txBody>
          <a:bodyPr wrap="none" lIns="91343" tIns="45669" rIns="91343" bIns="45669" anchor="ctr"/>
          <a:lstStyle/>
          <a:p>
            <a:pPr defTabSz="912013" eaLnBrk="0" hangingPunct="0">
              <a:tabLst>
                <a:tab pos="734780" algn="l"/>
                <a:tab pos="1464865" algn="l"/>
                <a:tab pos="2426093" algn="l"/>
                <a:tab pos="3271752" algn="l"/>
                <a:tab pos="4172846" algn="l"/>
              </a:tabLst>
            </a:pPr>
            <a:endParaRPr lang="en-US" sz="1700" b="1" dirty="0">
              <a:solidFill>
                <a:srgbClr val="FFFFFF"/>
              </a:solidFill>
              <a:latin typeface="Arial" charset="0"/>
              <a:ea typeface="ＭＳ Ｐゴシック" charset="0"/>
            </a:endParaRPr>
          </a:p>
        </p:txBody>
      </p:sp>
      <p:sp>
        <p:nvSpPr>
          <p:cNvPr id="50" name="Text Box 12"/>
          <p:cNvSpPr txBox="1">
            <a:spLocks noChangeArrowheads="1"/>
          </p:cNvSpPr>
          <p:nvPr/>
        </p:nvSpPr>
        <p:spPr bwMode="gray">
          <a:xfrm>
            <a:off x="4564828" y="4537332"/>
            <a:ext cx="1396060"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1999/2000</a:t>
            </a:r>
          </a:p>
        </p:txBody>
      </p:sp>
      <p:sp>
        <p:nvSpPr>
          <p:cNvPr id="51" name="Text Box 13"/>
          <p:cNvSpPr txBox="1">
            <a:spLocks noChangeArrowheads="1"/>
          </p:cNvSpPr>
          <p:nvPr/>
        </p:nvSpPr>
        <p:spPr bwMode="gray">
          <a:xfrm>
            <a:off x="743612"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1972</a:t>
            </a:r>
          </a:p>
        </p:txBody>
      </p:sp>
      <p:sp>
        <p:nvSpPr>
          <p:cNvPr id="52" name="Text Box 14"/>
          <p:cNvSpPr txBox="1">
            <a:spLocks noChangeArrowheads="1"/>
          </p:cNvSpPr>
          <p:nvPr/>
        </p:nvSpPr>
        <p:spPr bwMode="gray">
          <a:xfrm>
            <a:off x="2179248" y="4521565"/>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1979</a:t>
            </a:r>
          </a:p>
        </p:txBody>
      </p:sp>
      <p:sp>
        <p:nvSpPr>
          <p:cNvPr id="53" name="Text Box 15"/>
          <p:cNvSpPr txBox="1">
            <a:spLocks noChangeArrowheads="1"/>
          </p:cNvSpPr>
          <p:nvPr/>
        </p:nvSpPr>
        <p:spPr bwMode="gray">
          <a:xfrm>
            <a:off x="3505412"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1992</a:t>
            </a:r>
          </a:p>
        </p:txBody>
      </p:sp>
      <p:sp>
        <p:nvSpPr>
          <p:cNvPr id="54" name="Text Box 16"/>
          <p:cNvSpPr txBox="1">
            <a:spLocks noChangeArrowheads="1"/>
          </p:cNvSpPr>
          <p:nvPr/>
        </p:nvSpPr>
        <p:spPr bwMode="gray">
          <a:xfrm>
            <a:off x="7482168"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2009</a:t>
            </a:r>
          </a:p>
        </p:txBody>
      </p:sp>
      <p:sp>
        <p:nvSpPr>
          <p:cNvPr id="56" name="Text Box 12"/>
          <p:cNvSpPr txBox="1">
            <a:spLocks noChangeArrowheads="1"/>
          </p:cNvSpPr>
          <p:nvPr/>
        </p:nvSpPr>
        <p:spPr bwMode="gray">
          <a:xfrm>
            <a:off x="6164987" y="4537332"/>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2004</a:t>
            </a:r>
          </a:p>
        </p:txBody>
      </p:sp>
      <p:sp>
        <p:nvSpPr>
          <p:cNvPr id="23" name="Text Box 16"/>
          <p:cNvSpPr txBox="1">
            <a:spLocks noChangeArrowheads="1"/>
          </p:cNvSpPr>
          <p:nvPr/>
        </p:nvSpPr>
        <p:spPr bwMode="gray">
          <a:xfrm>
            <a:off x="9122545" y="4521565"/>
            <a:ext cx="755006" cy="39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3" tIns="45669" rIns="91343" bIns="45669">
            <a:spAutoFit/>
          </a:bodyPr>
          <a:lstStyle>
            <a:lvl1pPr eaLnBrk="0" hangingPunct="0">
              <a:defRPr>
                <a:solidFill>
                  <a:schemeClr val="tx1"/>
                </a:solidFill>
                <a:latin typeface="Arial" charset="0"/>
                <a:ea typeface="Arial Unicode MS" pitchFamily="34" charset="-128"/>
                <a:cs typeface="Arial Unicode MS" pitchFamily="34" charset="-128"/>
              </a:defRPr>
            </a:lvl1pPr>
            <a:lvl2pPr marL="742950" indent="-285750" eaLnBrk="0" hangingPunct="0">
              <a:defRPr>
                <a:solidFill>
                  <a:schemeClr val="tx1"/>
                </a:solidFill>
                <a:latin typeface="Arial" charset="0"/>
                <a:ea typeface="Arial Unicode MS" pitchFamily="34" charset="-128"/>
                <a:cs typeface="Arial Unicode MS" pitchFamily="34" charset="-128"/>
              </a:defRPr>
            </a:lvl2pPr>
            <a:lvl3pPr marL="1143000" indent="-228600" eaLnBrk="0" hangingPunct="0">
              <a:defRPr>
                <a:solidFill>
                  <a:schemeClr val="tx1"/>
                </a:solidFill>
                <a:latin typeface="Arial" charset="0"/>
                <a:ea typeface="Arial Unicode MS" pitchFamily="34" charset="-128"/>
                <a:cs typeface="Arial Unicode MS" pitchFamily="34" charset="-128"/>
              </a:defRPr>
            </a:lvl3pPr>
            <a:lvl4pPr marL="1600200" indent="-228600" eaLnBrk="0" hangingPunct="0">
              <a:defRPr>
                <a:solidFill>
                  <a:schemeClr val="tx1"/>
                </a:solidFill>
                <a:latin typeface="Arial" charset="0"/>
                <a:ea typeface="Arial Unicode MS" pitchFamily="34" charset="-128"/>
                <a:cs typeface="Arial Unicode MS" pitchFamily="34" charset="-128"/>
              </a:defRPr>
            </a:lvl4pPr>
            <a:lvl5pPr eaLnBrk="0" hangingPunct="0">
              <a:defRPr>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a:solidFill>
                  <a:schemeClr val="tx1"/>
                </a:solidFill>
                <a:latin typeface="Arial" charset="0"/>
                <a:ea typeface="Arial Unicode MS" pitchFamily="34" charset="-128"/>
                <a:cs typeface="Arial Unicode MS" pitchFamily="34" charset="-128"/>
              </a:defRPr>
            </a:lvl9pPr>
          </a:lstStyle>
          <a:p>
            <a:pPr defTabSz="912013"/>
            <a:r>
              <a:rPr lang="de-DE" sz="2000" b="1" dirty="0">
                <a:solidFill>
                  <a:srgbClr val="FFFFFF"/>
                </a:solidFill>
              </a:rPr>
              <a:t>2012</a:t>
            </a:r>
          </a:p>
        </p:txBody>
      </p:sp>
    </p:spTree>
    <p:extLst>
      <p:ext uri="{BB962C8B-B14F-4D97-AF65-F5344CB8AC3E}">
        <p14:creationId xmlns:p14="http://schemas.microsoft.com/office/powerpoint/2010/main" val="3650970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8309" y="4330195"/>
            <a:ext cx="2024578" cy="646331"/>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kern="0" dirty="0">
                <a:ea typeface="Arial Unicode MS" pitchFamily="34" charset="-128"/>
                <a:cs typeface="Arial Unicode MS" pitchFamily="34" charset="-128"/>
              </a:rPr>
              <a:t>Global SAP Leonardo Centers for design thinking and innovation</a:t>
            </a:r>
          </a:p>
        </p:txBody>
      </p:sp>
      <p:sp>
        <p:nvSpPr>
          <p:cNvPr id="8" name="TextBox 7"/>
          <p:cNvSpPr txBox="1"/>
          <p:nvPr/>
        </p:nvSpPr>
        <p:spPr>
          <a:xfrm>
            <a:off x="3363845" y="4337861"/>
            <a:ext cx="1869472" cy="646331"/>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kern="0" dirty="0">
                <a:ea typeface="Arial Unicode MS" pitchFamily="34" charset="-128"/>
                <a:cs typeface="Arial Unicode MS" pitchFamily="34" charset="-128"/>
              </a:rPr>
              <a:t>Bring innovative ideas to life; iterate and refine with SAP Build</a:t>
            </a:r>
          </a:p>
        </p:txBody>
      </p:sp>
      <p:sp>
        <p:nvSpPr>
          <p:cNvPr id="9" name="TextBox 8"/>
          <p:cNvSpPr txBox="1"/>
          <p:nvPr/>
        </p:nvSpPr>
        <p:spPr>
          <a:xfrm>
            <a:off x="8988269" y="4355136"/>
            <a:ext cx="1936525" cy="646331"/>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kern="0" dirty="0">
                <a:ea typeface="Arial Unicode MS" pitchFamily="34" charset="-128"/>
                <a:cs typeface="Arial Unicode MS" pitchFamily="34" charset="-128"/>
              </a:rPr>
              <a:t>Create, test &amp; refine business case for ROI and strategic value</a:t>
            </a:r>
          </a:p>
        </p:txBody>
      </p:sp>
      <p:sp>
        <p:nvSpPr>
          <p:cNvPr id="10" name="TextBox 9"/>
          <p:cNvSpPr txBox="1"/>
          <p:nvPr/>
        </p:nvSpPr>
        <p:spPr>
          <a:xfrm>
            <a:off x="5902495" y="4355137"/>
            <a:ext cx="2258005" cy="646331"/>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400" kern="0" dirty="0">
                <a:ea typeface="Arial Unicode MS" pitchFamily="34" charset="-128"/>
                <a:cs typeface="Arial Unicode MS" pitchFamily="34" charset="-128"/>
              </a:rPr>
              <a:t>Create technology roadmap, identify dependencies &amp; remediate risks</a:t>
            </a:r>
          </a:p>
        </p:txBody>
      </p:sp>
      <p:sp>
        <p:nvSpPr>
          <p:cNvPr id="20" name="Rectangle 19"/>
          <p:cNvSpPr/>
          <p:nvPr/>
        </p:nvSpPr>
        <p:spPr>
          <a:xfrm>
            <a:off x="758309" y="3283441"/>
            <a:ext cx="2349660" cy="707886"/>
          </a:xfrm>
          <a:prstGeom prst="rect">
            <a:avLst/>
          </a:prstGeom>
        </p:spPr>
        <p:txBody>
          <a:bodyPr wrap="square">
            <a:spAutoFit/>
          </a:bodyPr>
          <a:lstStyle/>
          <a:p>
            <a:pPr defTabSz="914126" fontAlgn="base">
              <a:spcBef>
                <a:spcPct val="50000"/>
              </a:spcBef>
              <a:spcAft>
                <a:spcPct val="0"/>
              </a:spcAft>
              <a:buClr>
                <a:srgbClr val="F0AB00"/>
              </a:buClr>
              <a:buSzPct val="80000"/>
            </a:pPr>
            <a:r>
              <a:rPr lang="en-US" sz="2000" b="1" kern="0" dirty="0">
                <a:ea typeface="Arial Unicode MS" pitchFamily="34" charset="-128"/>
                <a:cs typeface="Arial Unicode MS" pitchFamily="34" charset="-128"/>
              </a:rPr>
              <a:t>Solution Ideation &amp; Vision</a:t>
            </a:r>
          </a:p>
        </p:txBody>
      </p:sp>
      <p:sp>
        <p:nvSpPr>
          <p:cNvPr id="21" name="Rectangle 20"/>
          <p:cNvSpPr/>
          <p:nvPr/>
        </p:nvSpPr>
        <p:spPr>
          <a:xfrm>
            <a:off x="3565216" y="3269720"/>
            <a:ext cx="2018173" cy="707886"/>
          </a:xfrm>
          <a:prstGeom prst="rect">
            <a:avLst/>
          </a:prstGeom>
        </p:spPr>
        <p:txBody>
          <a:bodyPr wrap="square">
            <a:spAutoFit/>
          </a:bodyPr>
          <a:lstStyle/>
          <a:p>
            <a:pPr defTabSz="914126" fontAlgn="base">
              <a:spcBef>
                <a:spcPct val="50000"/>
              </a:spcBef>
              <a:spcAft>
                <a:spcPct val="0"/>
              </a:spcAft>
              <a:buClr>
                <a:srgbClr val="F0AB00"/>
              </a:buClr>
              <a:buSzPct val="80000"/>
            </a:pPr>
            <a:r>
              <a:rPr lang="en-US" sz="2000" b="1" kern="0" dirty="0">
                <a:ea typeface="Arial Unicode MS" pitchFamily="34" charset="-128"/>
                <a:cs typeface="Arial Unicode MS" pitchFamily="34" charset="-128"/>
              </a:rPr>
              <a:t>Rapid </a:t>
            </a:r>
            <a:br>
              <a:rPr lang="en-US" sz="2000" b="1" kern="0" dirty="0">
                <a:ea typeface="Arial Unicode MS" pitchFamily="34" charset="-128"/>
                <a:cs typeface="Arial Unicode MS" pitchFamily="34" charset="-128"/>
              </a:rPr>
            </a:br>
            <a:r>
              <a:rPr lang="en-US" sz="2000" b="1" kern="0" dirty="0">
                <a:ea typeface="Arial Unicode MS" pitchFamily="34" charset="-128"/>
                <a:cs typeface="Arial Unicode MS" pitchFamily="34" charset="-128"/>
              </a:rPr>
              <a:t>Prototyping</a:t>
            </a:r>
          </a:p>
        </p:txBody>
      </p:sp>
      <p:sp>
        <p:nvSpPr>
          <p:cNvPr id="22" name="Rectangle 21"/>
          <p:cNvSpPr/>
          <p:nvPr/>
        </p:nvSpPr>
        <p:spPr>
          <a:xfrm>
            <a:off x="8883426" y="3226454"/>
            <a:ext cx="2349660" cy="707886"/>
          </a:xfrm>
          <a:prstGeom prst="rect">
            <a:avLst/>
          </a:prstGeom>
        </p:spPr>
        <p:txBody>
          <a:bodyPr>
            <a:spAutoFit/>
          </a:bodyPr>
          <a:lstStyle/>
          <a:p>
            <a:pPr defTabSz="914126" fontAlgn="base">
              <a:spcBef>
                <a:spcPct val="50000"/>
              </a:spcBef>
              <a:spcAft>
                <a:spcPct val="0"/>
              </a:spcAft>
              <a:buClr>
                <a:srgbClr val="F0AB00"/>
              </a:buClr>
              <a:buSzPct val="80000"/>
            </a:pPr>
            <a:r>
              <a:rPr lang="en-US" sz="2000" b="1" kern="0" dirty="0">
                <a:ea typeface="Arial Unicode MS" pitchFamily="34" charset="-128"/>
                <a:cs typeface="Arial Unicode MS" pitchFamily="34" charset="-128"/>
              </a:rPr>
              <a:t>Business Case</a:t>
            </a:r>
            <a:br>
              <a:rPr lang="en-US" sz="2000" b="1" kern="0" dirty="0">
                <a:ea typeface="Arial Unicode MS" pitchFamily="34" charset="-128"/>
                <a:cs typeface="Arial Unicode MS" pitchFamily="34" charset="-128"/>
              </a:rPr>
            </a:br>
            <a:r>
              <a:rPr lang="en-US" sz="2000" b="1" kern="0" dirty="0">
                <a:ea typeface="Arial Unicode MS" pitchFamily="34" charset="-128"/>
                <a:cs typeface="Arial Unicode MS" pitchFamily="34" charset="-128"/>
              </a:rPr>
              <a:t>Development</a:t>
            </a:r>
          </a:p>
        </p:txBody>
      </p:sp>
      <p:sp>
        <p:nvSpPr>
          <p:cNvPr id="23" name="Rectangle 22"/>
          <p:cNvSpPr/>
          <p:nvPr/>
        </p:nvSpPr>
        <p:spPr>
          <a:xfrm>
            <a:off x="6183511" y="3274215"/>
            <a:ext cx="2349660" cy="707886"/>
          </a:xfrm>
          <a:prstGeom prst="rect">
            <a:avLst/>
          </a:prstGeom>
        </p:spPr>
        <p:txBody>
          <a:bodyPr>
            <a:spAutoFit/>
          </a:bodyPr>
          <a:lstStyle/>
          <a:p>
            <a:pPr defTabSz="914126" fontAlgn="base">
              <a:spcBef>
                <a:spcPct val="50000"/>
              </a:spcBef>
              <a:spcAft>
                <a:spcPct val="0"/>
              </a:spcAft>
              <a:buClr>
                <a:srgbClr val="F0AB00"/>
              </a:buClr>
              <a:buSzPct val="80000"/>
            </a:pPr>
            <a:r>
              <a:rPr lang="en-US" sz="2000" b="1" kern="0" dirty="0">
                <a:ea typeface="Arial Unicode MS" pitchFamily="34" charset="-128"/>
                <a:cs typeface="Arial Unicode MS" pitchFamily="34" charset="-128"/>
              </a:rPr>
              <a:t>Integration Blueprint</a:t>
            </a:r>
          </a:p>
        </p:txBody>
      </p:sp>
      <p:sp>
        <p:nvSpPr>
          <p:cNvPr id="2" name="Title 1"/>
          <p:cNvSpPr>
            <a:spLocks noGrp="1"/>
          </p:cNvSpPr>
          <p:nvPr>
            <p:ph type="title"/>
          </p:nvPr>
        </p:nvSpPr>
        <p:spPr/>
        <p:txBody>
          <a:bodyPr/>
          <a:lstStyle/>
          <a:p>
            <a:r>
              <a:rPr lang="en-US" dirty="0">
                <a:solidFill>
                  <a:schemeClr val="accent1"/>
                </a:solidFill>
              </a:rPr>
              <a:t>SAP Leonardo </a:t>
            </a:r>
            <a:r>
              <a:rPr lang="en-US" dirty="0"/>
              <a:t>Innovate</a:t>
            </a:r>
          </a:p>
        </p:txBody>
      </p:sp>
      <p:sp>
        <p:nvSpPr>
          <p:cNvPr id="13" name="TextBox 12"/>
          <p:cNvSpPr txBox="1"/>
          <p:nvPr/>
        </p:nvSpPr>
        <p:spPr>
          <a:xfrm>
            <a:off x="2681998" y="5570964"/>
            <a:ext cx="6391927" cy="307777"/>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2000" kern="0" dirty="0">
                <a:solidFill>
                  <a:schemeClr val="accent1"/>
                </a:solidFill>
                <a:ea typeface="Arial Unicode MS" pitchFamily="34" charset="-128"/>
                <a:cs typeface="Arial Unicode MS" pitchFamily="34" charset="-128"/>
              </a:rPr>
              <a:t>Quickly move from brainstorming to blueprint</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8269" y="1886577"/>
            <a:ext cx="1219705" cy="121970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393" y="1649899"/>
            <a:ext cx="1638480" cy="1638480"/>
          </a:xfrm>
          <a:prstGeom prst="rect">
            <a:avLst/>
          </a:prstGeom>
        </p:spPr>
      </p:pic>
      <p:grpSp>
        <p:nvGrpSpPr>
          <p:cNvPr id="31" name="Group 30"/>
          <p:cNvGrpSpPr/>
          <p:nvPr/>
        </p:nvGrpSpPr>
        <p:grpSpPr>
          <a:xfrm>
            <a:off x="5465501" y="2943758"/>
            <a:ext cx="257968" cy="1273279"/>
            <a:chOff x="4060131" y="2445821"/>
            <a:chExt cx="669738" cy="3478514"/>
          </a:xfrm>
        </p:grpSpPr>
        <p:cxnSp>
          <p:nvCxnSpPr>
            <p:cNvPr id="32" name="Straight Connector 31"/>
            <p:cNvCxnSpPr/>
            <p:nvPr/>
          </p:nvCxnSpPr>
          <p:spPr>
            <a:xfrm>
              <a:off x="4060131" y="2445821"/>
              <a:ext cx="664307" cy="1736953"/>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164997" y="4136549"/>
              <a:ext cx="564872" cy="1787786"/>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505458" y="877949"/>
            <a:ext cx="6365281" cy="369332"/>
          </a:xfrm>
          <a:prstGeom prst="rect">
            <a:avLst/>
          </a:prstGeom>
        </p:spPr>
        <p:txBody>
          <a:bodyPr wrap="square" lIns="0">
            <a:spAutoFit/>
          </a:bodyPr>
          <a:lstStyle/>
          <a:p>
            <a:pPr defTabSz="913943" fontAlgn="base">
              <a:spcBef>
                <a:spcPts val="1800"/>
              </a:spcBef>
              <a:spcAft>
                <a:spcPct val="0"/>
              </a:spcAft>
              <a:buClr>
                <a:schemeClr val="tx2"/>
              </a:buClr>
              <a:defRPr/>
            </a:pPr>
            <a:r>
              <a:rPr lang="en-US" altLang="ja-JP" sz="1800" dirty="0">
                <a:sym typeface="Abel"/>
              </a:rPr>
              <a:t>Achieve measurable value in weeks, not years</a:t>
            </a:r>
          </a:p>
        </p:txBody>
      </p:sp>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2227" y="2053816"/>
            <a:ext cx="1098348" cy="109834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55" y="2006012"/>
            <a:ext cx="1096142" cy="1097202"/>
          </a:xfrm>
          <a:prstGeom prst="rect">
            <a:avLst/>
          </a:prstGeom>
        </p:spPr>
      </p:pic>
      <p:grpSp>
        <p:nvGrpSpPr>
          <p:cNvPr id="42" name="Group 41"/>
          <p:cNvGrpSpPr/>
          <p:nvPr/>
        </p:nvGrpSpPr>
        <p:grpSpPr>
          <a:xfrm>
            <a:off x="8321346" y="2921749"/>
            <a:ext cx="257968" cy="1273279"/>
            <a:chOff x="4060131" y="2445821"/>
            <a:chExt cx="669738" cy="3478514"/>
          </a:xfrm>
        </p:grpSpPr>
        <p:cxnSp>
          <p:nvCxnSpPr>
            <p:cNvPr id="43" name="Straight Connector 42"/>
            <p:cNvCxnSpPr/>
            <p:nvPr/>
          </p:nvCxnSpPr>
          <p:spPr>
            <a:xfrm>
              <a:off x="4060131" y="2445821"/>
              <a:ext cx="664307" cy="1736953"/>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164997" y="4136549"/>
              <a:ext cx="564872" cy="1787786"/>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1042456" y="2921749"/>
            <a:ext cx="257968" cy="1273279"/>
            <a:chOff x="4060131" y="2445821"/>
            <a:chExt cx="669738" cy="3478514"/>
          </a:xfrm>
        </p:grpSpPr>
        <p:cxnSp>
          <p:nvCxnSpPr>
            <p:cNvPr id="46" name="Straight Connector 45"/>
            <p:cNvCxnSpPr/>
            <p:nvPr/>
          </p:nvCxnSpPr>
          <p:spPr>
            <a:xfrm>
              <a:off x="4060131" y="2445821"/>
              <a:ext cx="664307" cy="1736953"/>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164997" y="4136549"/>
              <a:ext cx="564872" cy="1787786"/>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3080682" y="2943758"/>
            <a:ext cx="257968" cy="1273279"/>
            <a:chOff x="4060131" y="2445821"/>
            <a:chExt cx="669738" cy="3478514"/>
          </a:xfrm>
        </p:grpSpPr>
        <p:cxnSp>
          <p:nvCxnSpPr>
            <p:cNvPr id="50" name="Straight Connector 49"/>
            <p:cNvCxnSpPr/>
            <p:nvPr/>
          </p:nvCxnSpPr>
          <p:spPr>
            <a:xfrm>
              <a:off x="4060131" y="2445821"/>
              <a:ext cx="664307" cy="1736953"/>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4164997" y="4136549"/>
              <a:ext cx="564872" cy="1787786"/>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9869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entagon 90"/>
          <p:cNvSpPr/>
          <p:nvPr/>
        </p:nvSpPr>
        <p:spPr bwMode="gray">
          <a:xfrm>
            <a:off x="448153" y="1851704"/>
            <a:ext cx="11331887" cy="2899332"/>
          </a:xfrm>
          <a:prstGeom prst="homePlate">
            <a:avLst>
              <a:gd name="adj" fmla="val 0"/>
            </a:avLst>
          </a:prstGeom>
          <a:gradFill>
            <a:gsLst>
              <a:gs pos="0">
                <a:srgbClr val="007DB9">
                  <a:alpha val="20000"/>
                </a:srgbClr>
              </a:gs>
              <a:gs pos="50000">
                <a:schemeClr val="accent3">
                  <a:alpha val="24000"/>
                </a:schemeClr>
              </a:gs>
              <a:gs pos="99000">
                <a:schemeClr val="accent3">
                  <a:lumMod val="75000"/>
                  <a:alpha val="20000"/>
                </a:schemeClr>
              </a:gs>
            </a:gsLst>
            <a:lin ang="10800000" scaled="0"/>
          </a:gra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grpSp>
        <p:nvGrpSpPr>
          <p:cNvPr id="94" name="Group 93"/>
          <p:cNvGrpSpPr/>
          <p:nvPr/>
        </p:nvGrpSpPr>
        <p:grpSpPr>
          <a:xfrm>
            <a:off x="2587244" y="2449545"/>
            <a:ext cx="4934030" cy="2033006"/>
            <a:chOff x="2277765" y="2337579"/>
            <a:chExt cx="7274938" cy="2997547"/>
          </a:xfrm>
        </p:grpSpPr>
        <p:grpSp>
          <p:nvGrpSpPr>
            <p:cNvPr id="95" name="Group 94"/>
            <p:cNvGrpSpPr/>
            <p:nvPr/>
          </p:nvGrpSpPr>
          <p:grpSpPr>
            <a:xfrm>
              <a:off x="2637407" y="2337579"/>
              <a:ext cx="6915296" cy="2997547"/>
              <a:chOff x="2637407" y="1918510"/>
              <a:chExt cx="6915296" cy="2997547"/>
            </a:xfrm>
            <a:effectLst/>
          </p:grpSpPr>
          <p:sp>
            <p:nvSpPr>
              <p:cNvPr id="97" name="Freeform 1"/>
              <p:cNvSpPr>
                <a:spLocks noChangeArrowheads="1"/>
              </p:cNvSpPr>
              <p:nvPr/>
            </p:nvSpPr>
            <p:spPr bwMode="auto">
              <a:xfrm>
                <a:off x="2637407" y="3420424"/>
                <a:ext cx="1728808" cy="149563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rgbClr val="F0AB00"/>
                </a:solidFill>
                <a:miter lim="800000"/>
                <a:headEnd/>
                <a:tailEnd/>
              </a:ln>
              <a:effectLst/>
            </p:spPr>
            <p:txBody>
              <a:bodyPr wrap="none" anchor="ctr"/>
              <a:lstStyle/>
              <a:p>
                <a:pPr defTabSz="1088449">
                  <a:defRPr/>
                </a:pPr>
                <a:endParaRPr lang="en-US" sz="900" dirty="0">
                  <a:solidFill>
                    <a:srgbClr val="FFFFFF"/>
                  </a:solidFill>
                </a:endParaRPr>
              </a:p>
            </p:txBody>
          </p:sp>
          <p:sp>
            <p:nvSpPr>
              <p:cNvPr id="98" name="Freeform 2"/>
              <p:cNvSpPr>
                <a:spLocks noChangeArrowheads="1"/>
              </p:cNvSpPr>
              <p:nvPr/>
            </p:nvSpPr>
            <p:spPr bwMode="auto">
              <a:xfrm>
                <a:off x="5229852" y="3414145"/>
                <a:ext cx="1728806" cy="149563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rgbClr val="F0AB00"/>
                </a:solidFill>
                <a:miter lim="800000"/>
                <a:headEnd/>
                <a:tailEnd/>
              </a:ln>
              <a:effectLst/>
            </p:spPr>
            <p:txBody>
              <a:bodyPr wrap="none" anchor="ctr"/>
              <a:lstStyle/>
              <a:p>
                <a:pPr defTabSz="1088449">
                  <a:defRPr/>
                </a:pPr>
                <a:endParaRPr lang="en-US" sz="900" dirty="0">
                  <a:solidFill>
                    <a:srgbClr val="FFFFFF"/>
                  </a:solidFill>
                </a:endParaRPr>
              </a:p>
            </p:txBody>
          </p:sp>
          <p:sp>
            <p:nvSpPr>
              <p:cNvPr id="99" name="Freeform 3"/>
              <p:cNvSpPr>
                <a:spLocks noChangeArrowheads="1"/>
              </p:cNvSpPr>
              <p:nvPr/>
            </p:nvSpPr>
            <p:spPr bwMode="auto">
              <a:xfrm>
                <a:off x="3934079" y="2667994"/>
                <a:ext cx="1732138" cy="1495633"/>
              </a:xfrm>
              <a:custGeom>
                <a:avLst/>
                <a:gdLst>
                  <a:gd name="T0" fmla="*/ 572 w 2291"/>
                  <a:gd name="T1" fmla="*/ 1980 h 1981"/>
                  <a:gd name="T2" fmla="*/ 0 w 2291"/>
                  <a:gd name="T3" fmla="*/ 990 h 1981"/>
                  <a:gd name="T4" fmla="*/ 572 w 2291"/>
                  <a:gd name="T5" fmla="*/ 0 h 1981"/>
                  <a:gd name="T6" fmla="*/ 1718 w 2291"/>
                  <a:gd name="T7" fmla="*/ 0 h 1981"/>
                  <a:gd name="T8" fmla="*/ 2290 w 2291"/>
                  <a:gd name="T9" fmla="*/ 990 h 1981"/>
                  <a:gd name="T10" fmla="*/ 1718 w 2291"/>
                  <a:gd name="T11" fmla="*/ 1980 h 1981"/>
                  <a:gd name="T12" fmla="*/ 572 w 2291"/>
                  <a:gd name="T13" fmla="*/ 1980 h 1981"/>
                </a:gdLst>
                <a:ahLst/>
                <a:cxnLst>
                  <a:cxn ang="0">
                    <a:pos x="T0" y="T1"/>
                  </a:cxn>
                  <a:cxn ang="0">
                    <a:pos x="T2" y="T3"/>
                  </a:cxn>
                  <a:cxn ang="0">
                    <a:pos x="T4" y="T5"/>
                  </a:cxn>
                  <a:cxn ang="0">
                    <a:pos x="T6" y="T7"/>
                  </a:cxn>
                  <a:cxn ang="0">
                    <a:pos x="T8" y="T9"/>
                  </a:cxn>
                  <a:cxn ang="0">
                    <a:pos x="T10" y="T11"/>
                  </a:cxn>
                  <a:cxn ang="0">
                    <a:pos x="T12" y="T13"/>
                  </a:cxn>
                </a:cxnLst>
                <a:rect l="0" t="0" r="r" b="b"/>
                <a:pathLst>
                  <a:path w="2291" h="1981">
                    <a:moveTo>
                      <a:pt x="572" y="1980"/>
                    </a:moveTo>
                    <a:lnTo>
                      <a:pt x="0" y="990"/>
                    </a:lnTo>
                    <a:lnTo>
                      <a:pt x="572" y="0"/>
                    </a:lnTo>
                    <a:lnTo>
                      <a:pt x="1718" y="0"/>
                    </a:lnTo>
                    <a:lnTo>
                      <a:pt x="2290" y="990"/>
                    </a:lnTo>
                    <a:lnTo>
                      <a:pt x="1718" y="1980"/>
                    </a:lnTo>
                    <a:lnTo>
                      <a:pt x="572" y="1980"/>
                    </a:lnTo>
                  </a:path>
                </a:pathLst>
              </a:custGeom>
              <a:solidFill>
                <a:schemeClr val="bg1">
                  <a:alpha val="24000"/>
                </a:schemeClr>
              </a:solidFill>
              <a:ln w="12700" cap="flat">
                <a:solidFill>
                  <a:srgbClr val="F0AB00"/>
                </a:solidFill>
                <a:miter lim="800000"/>
                <a:headEnd/>
                <a:tailEnd/>
              </a:ln>
              <a:effectLst/>
            </p:spPr>
            <p:txBody>
              <a:bodyPr wrap="none" anchor="ctr"/>
              <a:lstStyle/>
              <a:p>
                <a:pPr defTabSz="1088449">
                  <a:defRPr/>
                </a:pPr>
                <a:endParaRPr lang="en-US" sz="900" dirty="0">
                  <a:solidFill>
                    <a:srgbClr val="FFFFFF"/>
                  </a:solidFill>
                </a:endParaRPr>
              </a:p>
            </p:txBody>
          </p:sp>
          <p:sp>
            <p:nvSpPr>
              <p:cNvPr id="100" name="Freeform 4"/>
              <p:cNvSpPr>
                <a:spLocks noChangeArrowheads="1"/>
              </p:cNvSpPr>
              <p:nvPr/>
            </p:nvSpPr>
            <p:spPr bwMode="auto">
              <a:xfrm>
                <a:off x="6528956" y="2667994"/>
                <a:ext cx="1728806" cy="1495633"/>
              </a:xfrm>
              <a:custGeom>
                <a:avLst/>
                <a:gdLst>
                  <a:gd name="T0" fmla="*/ 572 w 2290"/>
                  <a:gd name="T1" fmla="*/ 1980 h 1981"/>
                  <a:gd name="T2" fmla="*/ 0 w 2290"/>
                  <a:gd name="T3" fmla="*/ 990 h 1981"/>
                  <a:gd name="T4" fmla="*/ 572 w 2290"/>
                  <a:gd name="T5" fmla="*/ 0 h 1981"/>
                  <a:gd name="T6" fmla="*/ 1717 w 2290"/>
                  <a:gd name="T7" fmla="*/ 0 h 1981"/>
                  <a:gd name="T8" fmla="*/ 2289 w 2290"/>
                  <a:gd name="T9" fmla="*/ 990 h 1981"/>
                  <a:gd name="T10" fmla="*/ 1717 w 2290"/>
                  <a:gd name="T11" fmla="*/ 1980 h 1981"/>
                  <a:gd name="T12" fmla="*/ 572 w 2290"/>
                  <a:gd name="T13" fmla="*/ 1980 h 1981"/>
                </a:gdLst>
                <a:ahLst/>
                <a:cxnLst>
                  <a:cxn ang="0">
                    <a:pos x="T0" y="T1"/>
                  </a:cxn>
                  <a:cxn ang="0">
                    <a:pos x="T2" y="T3"/>
                  </a:cxn>
                  <a:cxn ang="0">
                    <a:pos x="T4" y="T5"/>
                  </a:cxn>
                  <a:cxn ang="0">
                    <a:pos x="T6" y="T7"/>
                  </a:cxn>
                  <a:cxn ang="0">
                    <a:pos x="T8" y="T9"/>
                  </a:cxn>
                  <a:cxn ang="0">
                    <a:pos x="T10" y="T11"/>
                  </a:cxn>
                  <a:cxn ang="0">
                    <a:pos x="T12" y="T13"/>
                  </a:cxn>
                </a:cxnLst>
                <a:rect l="0" t="0" r="r" b="b"/>
                <a:pathLst>
                  <a:path w="2290" h="1981">
                    <a:moveTo>
                      <a:pt x="572" y="1980"/>
                    </a:moveTo>
                    <a:lnTo>
                      <a:pt x="0" y="990"/>
                    </a:lnTo>
                    <a:lnTo>
                      <a:pt x="572" y="0"/>
                    </a:lnTo>
                    <a:lnTo>
                      <a:pt x="1717" y="0"/>
                    </a:lnTo>
                    <a:lnTo>
                      <a:pt x="2289" y="990"/>
                    </a:lnTo>
                    <a:lnTo>
                      <a:pt x="1717" y="1980"/>
                    </a:lnTo>
                    <a:lnTo>
                      <a:pt x="572" y="1980"/>
                    </a:lnTo>
                  </a:path>
                </a:pathLst>
              </a:custGeom>
              <a:solidFill>
                <a:schemeClr val="bg1">
                  <a:alpha val="24000"/>
                </a:schemeClr>
              </a:solidFill>
              <a:ln w="12700" cap="flat">
                <a:solidFill>
                  <a:srgbClr val="F0AB00"/>
                </a:solidFill>
                <a:miter lim="800000"/>
                <a:headEnd/>
                <a:tailEnd/>
              </a:ln>
              <a:effectLst/>
            </p:spPr>
            <p:txBody>
              <a:bodyPr wrap="none" anchor="ctr"/>
              <a:lstStyle/>
              <a:p>
                <a:pPr defTabSz="1088449">
                  <a:defRPr/>
                </a:pPr>
                <a:endParaRPr lang="en-US" sz="900" dirty="0">
                  <a:solidFill>
                    <a:srgbClr val="FFFFFF"/>
                  </a:solidFill>
                </a:endParaRPr>
              </a:p>
            </p:txBody>
          </p:sp>
          <p:sp>
            <p:nvSpPr>
              <p:cNvPr id="101" name="Freeform 5"/>
              <p:cNvSpPr>
                <a:spLocks noChangeArrowheads="1"/>
              </p:cNvSpPr>
              <p:nvPr/>
            </p:nvSpPr>
            <p:spPr bwMode="auto">
              <a:xfrm>
                <a:off x="5236514" y="1918510"/>
                <a:ext cx="1728806" cy="1495635"/>
              </a:xfrm>
              <a:custGeom>
                <a:avLst/>
                <a:gdLst>
                  <a:gd name="T0" fmla="*/ 572 w 2290"/>
                  <a:gd name="T1" fmla="*/ 1980 h 1981"/>
                  <a:gd name="T2" fmla="*/ 0 w 2290"/>
                  <a:gd name="T3" fmla="*/ 991 h 1981"/>
                  <a:gd name="T4" fmla="*/ 572 w 2290"/>
                  <a:gd name="T5" fmla="*/ 0 h 1981"/>
                  <a:gd name="T6" fmla="*/ 1717 w 2290"/>
                  <a:gd name="T7" fmla="*/ 0 h 1981"/>
                  <a:gd name="T8" fmla="*/ 2289 w 2290"/>
                  <a:gd name="T9" fmla="*/ 991 h 1981"/>
                  <a:gd name="T10" fmla="*/ 1717 w 2290"/>
                  <a:gd name="T11" fmla="*/ 1980 h 1981"/>
                  <a:gd name="T12" fmla="*/ 572 w 2290"/>
                  <a:gd name="T13" fmla="*/ 1980 h 1981"/>
                </a:gdLst>
                <a:ahLst/>
                <a:cxnLst>
                  <a:cxn ang="0">
                    <a:pos x="T0" y="T1"/>
                  </a:cxn>
                  <a:cxn ang="0">
                    <a:pos x="T2" y="T3"/>
                  </a:cxn>
                  <a:cxn ang="0">
                    <a:pos x="T4" y="T5"/>
                  </a:cxn>
                  <a:cxn ang="0">
                    <a:pos x="T6" y="T7"/>
                  </a:cxn>
                  <a:cxn ang="0">
                    <a:pos x="T8" y="T9"/>
                  </a:cxn>
                  <a:cxn ang="0">
                    <a:pos x="T10" y="T11"/>
                  </a:cxn>
                  <a:cxn ang="0">
                    <a:pos x="T12" y="T13"/>
                  </a:cxn>
                </a:cxnLst>
                <a:rect l="0" t="0" r="r" b="b"/>
                <a:pathLst>
                  <a:path w="2290" h="1981">
                    <a:moveTo>
                      <a:pt x="572" y="1980"/>
                    </a:moveTo>
                    <a:lnTo>
                      <a:pt x="0" y="991"/>
                    </a:lnTo>
                    <a:lnTo>
                      <a:pt x="572" y="0"/>
                    </a:lnTo>
                    <a:lnTo>
                      <a:pt x="1717" y="0"/>
                    </a:lnTo>
                    <a:lnTo>
                      <a:pt x="2289" y="991"/>
                    </a:lnTo>
                    <a:lnTo>
                      <a:pt x="1717" y="1980"/>
                    </a:lnTo>
                    <a:lnTo>
                      <a:pt x="572" y="1980"/>
                    </a:lnTo>
                  </a:path>
                </a:pathLst>
              </a:custGeom>
              <a:solidFill>
                <a:schemeClr val="bg1">
                  <a:alpha val="24000"/>
                </a:schemeClr>
              </a:solidFill>
              <a:ln w="12700" cap="flat">
                <a:solidFill>
                  <a:srgbClr val="F0AB00"/>
                </a:solidFill>
                <a:miter lim="800000"/>
                <a:headEnd/>
                <a:tailEnd/>
              </a:ln>
              <a:effectLst/>
            </p:spPr>
            <p:txBody>
              <a:bodyPr wrap="none" anchor="ctr"/>
              <a:lstStyle/>
              <a:p>
                <a:pPr defTabSz="1088449">
                  <a:defRPr/>
                </a:pPr>
                <a:endParaRPr lang="en-US" sz="900" dirty="0">
                  <a:solidFill>
                    <a:srgbClr val="FFFFFF"/>
                  </a:solidFill>
                </a:endParaRPr>
              </a:p>
            </p:txBody>
          </p:sp>
          <p:sp>
            <p:nvSpPr>
              <p:cNvPr id="102" name="TextBox 101"/>
              <p:cNvSpPr txBox="1"/>
              <p:nvPr/>
            </p:nvSpPr>
            <p:spPr>
              <a:xfrm>
                <a:off x="6441196" y="3312613"/>
                <a:ext cx="1919950" cy="204155"/>
              </a:xfrm>
              <a:prstGeom prst="rect">
                <a:avLst/>
              </a:prstGeom>
              <a:noFill/>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rgbClr val="F0AB00"/>
                    </a:solidFill>
                    <a:ea typeface="Arial Unicode MS" pitchFamily="34" charset="-128"/>
                    <a:cs typeface="Arial Unicode MS" pitchFamily="34" charset="-128"/>
                  </a:rPr>
                  <a:t>Internet of Things</a:t>
                </a:r>
              </a:p>
            </p:txBody>
          </p:sp>
          <p:sp>
            <p:nvSpPr>
              <p:cNvPr id="103" name="TextBox 102"/>
              <p:cNvSpPr txBox="1"/>
              <p:nvPr/>
            </p:nvSpPr>
            <p:spPr>
              <a:xfrm>
                <a:off x="4824443" y="4076853"/>
                <a:ext cx="2518514" cy="204155"/>
              </a:xfrm>
              <a:prstGeom prst="rect">
                <a:avLst/>
              </a:prstGeom>
              <a:noFill/>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rgbClr val="F0AB00"/>
                    </a:solidFill>
                    <a:ea typeface="Arial Unicode MS" pitchFamily="34" charset="-128"/>
                    <a:cs typeface="Arial Unicode MS" pitchFamily="34" charset="-128"/>
                  </a:rPr>
                  <a:t>Big Data</a:t>
                </a:r>
              </a:p>
            </p:txBody>
          </p:sp>
          <p:sp>
            <p:nvSpPr>
              <p:cNvPr id="104" name="TextBox 103"/>
              <p:cNvSpPr txBox="1"/>
              <p:nvPr/>
            </p:nvSpPr>
            <p:spPr>
              <a:xfrm>
                <a:off x="4963372" y="2569760"/>
                <a:ext cx="2298409" cy="204155"/>
              </a:xfrm>
              <a:prstGeom prst="rect">
                <a:avLst/>
              </a:prstGeom>
              <a:noFill/>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rgbClr val="F0AB00"/>
                    </a:solidFill>
                    <a:ea typeface="Arial Unicode MS" pitchFamily="34" charset="-128"/>
                    <a:cs typeface="Arial Unicode MS" pitchFamily="34" charset="-128"/>
                  </a:rPr>
                  <a:t>Data Intelligence</a:t>
                </a:r>
              </a:p>
            </p:txBody>
          </p:sp>
          <p:sp>
            <p:nvSpPr>
              <p:cNvPr id="105" name="TextBox 104"/>
              <p:cNvSpPr txBox="1"/>
              <p:nvPr/>
            </p:nvSpPr>
            <p:spPr>
              <a:xfrm>
                <a:off x="4174622" y="3335894"/>
                <a:ext cx="1265210" cy="204155"/>
              </a:xfrm>
              <a:prstGeom prst="rect">
                <a:avLst/>
              </a:prstGeom>
              <a:noFill/>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rgbClr val="F0AB00"/>
                    </a:solidFill>
                    <a:ea typeface="Arial Unicode MS" pitchFamily="34" charset="-128"/>
                    <a:cs typeface="Arial Unicode MS" pitchFamily="34" charset="-128"/>
                  </a:rPr>
                  <a:t>Blockchain</a:t>
                </a:r>
              </a:p>
            </p:txBody>
          </p:sp>
          <p:sp>
            <p:nvSpPr>
              <p:cNvPr id="106" name="Freeform 6"/>
              <p:cNvSpPr>
                <a:spLocks noChangeArrowheads="1"/>
              </p:cNvSpPr>
              <p:nvPr/>
            </p:nvSpPr>
            <p:spPr bwMode="auto">
              <a:xfrm>
                <a:off x="7823895" y="1918510"/>
                <a:ext cx="1728808" cy="1495635"/>
              </a:xfrm>
              <a:custGeom>
                <a:avLst/>
                <a:gdLst>
                  <a:gd name="T0" fmla="*/ 572 w 2288"/>
                  <a:gd name="T1" fmla="*/ 1980 h 1981"/>
                  <a:gd name="T2" fmla="*/ 0 w 2288"/>
                  <a:gd name="T3" fmla="*/ 991 h 1981"/>
                  <a:gd name="T4" fmla="*/ 572 w 2288"/>
                  <a:gd name="T5" fmla="*/ 0 h 1981"/>
                  <a:gd name="T6" fmla="*/ 1715 w 2288"/>
                  <a:gd name="T7" fmla="*/ 0 h 1981"/>
                  <a:gd name="T8" fmla="*/ 2287 w 2288"/>
                  <a:gd name="T9" fmla="*/ 991 h 1981"/>
                  <a:gd name="T10" fmla="*/ 1715 w 2288"/>
                  <a:gd name="T11" fmla="*/ 1980 h 1981"/>
                  <a:gd name="T12" fmla="*/ 572 w 2288"/>
                  <a:gd name="T13" fmla="*/ 1980 h 1981"/>
                </a:gdLst>
                <a:ahLst/>
                <a:cxnLst>
                  <a:cxn ang="0">
                    <a:pos x="T0" y="T1"/>
                  </a:cxn>
                  <a:cxn ang="0">
                    <a:pos x="T2" y="T3"/>
                  </a:cxn>
                  <a:cxn ang="0">
                    <a:pos x="T4" y="T5"/>
                  </a:cxn>
                  <a:cxn ang="0">
                    <a:pos x="T6" y="T7"/>
                  </a:cxn>
                  <a:cxn ang="0">
                    <a:pos x="T8" y="T9"/>
                  </a:cxn>
                  <a:cxn ang="0">
                    <a:pos x="T10" y="T11"/>
                  </a:cxn>
                  <a:cxn ang="0">
                    <a:pos x="T12" y="T13"/>
                  </a:cxn>
                </a:cxnLst>
                <a:rect l="0" t="0" r="r" b="b"/>
                <a:pathLst>
                  <a:path w="2288" h="1981">
                    <a:moveTo>
                      <a:pt x="572" y="1980"/>
                    </a:moveTo>
                    <a:lnTo>
                      <a:pt x="0" y="991"/>
                    </a:lnTo>
                    <a:lnTo>
                      <a:pt x="572" y="0"/>
                    </a:lnTo>
                    <a:lnTo>
                      <a:pt x="1715" y="0"/>
                    </a:lnTo>
                    <a:lnTo>
                      <a:pt x="2287" y="991"/>
                    </a:lnTo>
                    <a:lnTo>
                      <a:pt x="1715" y="1980"/>
                    </a:lnTo>
                    <a:lnTo>
                      <a:pt x="572" y="1980"/>
                    </a:lnTo>
                  </a:path>
                </a:pathLst>
              </a:custGeom>
              <a:solidFill>
                <a:schemeClr val="bg1">
                  <a:alpha val="24000"/>
                </a:schemeClr>
              </a:solidFill>
              <a:ln w="12700" cap="flat">
                <a:solidFill>
                  <a:srgbClr val="F0AB00"/>
                </a:solidFill>
                <a:miter lim="800000"/>
                <a:headEnd/>
                <a:tailEnd/>
              </a:ln>
              <a:effectLst/>
            </p:spPr>
            <p:txBody>
              <a:bodyPr wrap="none" anchor="ctr"/>
              <a:lstStyle/>
              <a:p>
                <a:pPr defTabSz="1088449">
                  <a:defRPr/>
                </a:pPr>
                <a:endParaRPr lang="en-US" sz="900" dirty="0">
                  <a:solidFill>
                    <a:srgbClr val="FFFFFF"/>
                  </a:solidFill>
                </a:endParaRPr>
              </a:p>
            </p:txBody>
          </p:sp>
          <p:sp>
            <p:nvSpPr>
              <p:cNvPr id="107" name="TextBox 106"/>
              <p:cNvSpPr txBox="1"/>
              <p:nvPr/>
            </p:nvSpPr>
            <p:spPr>
              <a:xfrm>
                <a:off x="8077372" y="2576481"/>
                <a:ext cx="1265210" cy="204155"/>
              </a:xfrm>
              <a:prstGeom prst="rect">
                <a:avLst/>
              </a:prstGeom>
              <a:noFill/>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rgbClr val="F0AB00"/>
                    </a:solidFill>
                    <a:ea typeface="Arial Unicode MS" pitchFamily="34" charset="-128"/>
                    <a:cs typeface="Arial Unicode MS" pitchFamily="34" charset="-128"/>
                  </a:rPr>
                  <a:t>Analytics</a:t>
                </a:r>
              </a:p>
            </p:txBody>
          </p:sp>
        </p:grpSp>
        <p:sp>
          <p:nvSpPr>
            <p:cNvPr id="96" name="TextBox 95"/>
            <p:cNvSpPr txBox="1"/>
            <p:nvPr/>
          </p:nvSpPr>
          <p:spPr>
            <a:xfrm>
              <a:off x="2277765" y="4474938"/>
              <a:ext cx="2449889" cy="204155"/>
            </a:xfrm>
            <a:prstGeom prst="rect">
              <a:avLst/>
            </a:prstGeom>
            <a:noFill/>
            <a:effectLst/>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rgbClr val="F0AB00"/>
                  </a:solidFill>
                  <a:ea typeface="Arial Unicode MS" pitchFamily="34" charset="-128"/>
                  <a:cs typeface="Arial Unicode MS" pitchFamily="34" charset="-128"/>
                </a:rPr>
                <a:t>Machine Learning</a:t>
              </a:r>
            </a:p>
          </p:txBody>
        </p:sp>
      </p:grpSp>
      <p:grpSp>
        <p:nvGrpSpPr>
          <p:cNvPr id="5" name="Group 4"/>
          <p:cNvGrpSpPr/>
          <p:nvPr/>
        </p:nvGrpSpPr>
        <p:grpSpPr>
          <a:xfrm>
            <a:off x="448152" y="-125683"/>
            <a:ext cx="11464114" cy="7467110"/>
            <a:chOff x="446681" y="-126609"/>
            <a:chExt cx="11467099" cy="7469055"/>
          </a:xfrm>
        </p:grpSpPr>
        <p:grpSp>
          <p:nvGrpSpPr>
            <p:cNvPr id="2" name="Group 1"/>
            <p:cNvGrpSpPr/>
            <p:nvPr/>
          </p:nvGrpSpPr>
          <p:grpSpPr>
            <a:xfrm>
              <a:off x="865077" y="-126609"/>
              <a:ext cx="11048703" cy="7469055"/>
              <a:chOff x="865077" y="-126609"/>
              <a:chExt cx="11048703" cy="7469055"/>
            </a:xfrm>
          </p:grpSpPr>
          <p:sp>
            <p:nvSpPr>
              <p:cNvPr id="88" name="Oval 87"/>
              <p:cNvSpPr/>
              <p:nvPr/>
            </p:nvSpPr>
            <p:spPr bwMode="gray">
              <a:xfrm>
                <a:off x="865077" y="-126609"/>
                <a:ext cx="11048703" cy="3227028"/>
              </a:xfrm>
              <a:prstGeom prst="ellipse">
                <a:avLst/>
              </a:prstGeom>
              <a:solidFill>
                <a:schemeClr val="accent3">
                  <a:lumMod val="50000"/>
                  <a:alpha val="40000"/>
                </a:schemeClr>
              </a:solidFill>
              <a:ln w="6350" algn="ctr">
                <a:noFill/>
                <a:miter lim="800000"/>
                <a:headEnd/>
                <a:tailEnd/>
              </a:ln>
              <a:effectLst>
                <a:softEdge rad="1270000"/>
              </a:effectLst>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38" name="Oval 37"/>
              <p:cNvSpPr/>
              <p:nvPr/>
            </p:nvSpPr>
            <p:spPr bwMode="gray">
              <a:xfrm>
                <a:off x="865077" y="4009292"/>
                <a:ext cx="11048703" cy="3333154"/>
              </a:xfrm>
              <a:prstGeom prst="ellipse">
                <a:avLst/>
              </a:prstGeom>
              <a:solidFill>
                <a:schemeClr val="accent3">
                  <a:lumMod val="50000"/>
                  <a:alpha val="40000"/>
                </a:schemeClr>
              </a:solidFill>
              <a:ln w="6350" algn="ctr">
                <a:noFill/>
                <a:miter lim="800000"/>
                <a:headEnd/>
                <a:tailEnd/>
              </a:ln>
              <a:effectLst>
                <a:softEdge rad="1270000"/>
              </a:effectLst>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grpSp>
        <p:sp>
          <p:nvSpPr>
            <p:cNvPr id="10" name="Pentagon 9"/>
            <p:cNvSpPr/>
            <p:nvPr/>
          </p:nvSpPr>
          <p:spPr bwMode="gray">
            <a:xfrm>
              <a:off x="446681" y="4782138"/>
              <a:ext cx="11334838" cy="542037"/>
            </a:xfrm>
            <a:prstGeom prst="homePlate">
              <a:avLst>
                <a:gd name="adj" fmla="val 0"/>
              </a:avLst>
            </a:prstGeom>
            <a:gradFill>
              <a:gsLst>
                <a:gs pos="0">
                  <a:srgbClr val="007DB9">
                    <a:alpha val="20000"/>
                  </a:srgbClr>
                </a:gs>
                <a:gs pos="50000">
                  <a:schemeClr val="accent3">
                    <a:alpha val="24000"/>
                  </a:schemeClr>
                </a:gs>
                <a:gs pos="99000">
                  <a:schemeClr val="accent3">
                    <a:lumMod val="75000"/>
                    <a:alpha val="20000"/>
                  </a:schemeClr>
                </a:gs>
              </a:gsLst>
              <a:lin ang="10800000" scaled="0"/>
            </a:gra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11" name="Pentagon 10"/>
            <p:cNvSpPr/>
            <p:nvPr/>
          </p:nvSpPr>
          <p:spPr bwMode="gray">
            <a:xfrm>
              <a:off x="446681" y="5354933"/>
              <a:ext cx="11334838" cy="542037"/>
            </a:xfrm>
            <a:prstGeom prst="homePlate">
              <a:avLst>
                <a:gd name="adj" fmla="val 0"/>
              </a:avLst>
            </a:prstGeom>
            <a:gradFill>
              <a:gsLst>
                <a:gs pos="0">
                  <a:srgbClr val="007DB9">
                    <a:alpha val="20000"/>
                  </a:srgbClr>
                </a:gs>
                <a:gs pos="50000">
                  <a:schemeClr val="accent3">
                    <a:alpha val="24000"/>
                  </a:schemeClr>
                </a:gs>
                <a:gs pos="99000">
                  <a:schemeClr val="accent3">
                    <a:lumMod val="75000"/>
                    <a:alpha val="20000"/>
                  </a:schemeClr>
                </a:gs>
              </a:gsLst>
              <a:lin ang="10800000" scaled="0"/>
            </a:gra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12" name="Pentagon 11"/>
            <p:cNvSpPr/>
            <p:nvPr/>
          </p:nvSpPr>
          <p:spPr bwMode="gray">
            <a:xfrm>
              <a:off x="446681" y="5927728"/>
              <a:ext cx="11334838" cy="542037"/>
            </a:xfrm>
            <a:prstGeom prst="homePlate">
              <a:avLst>
                <a:gd name="adj" fmla="val 0"/>
              </a:avLst>
            </a:prstGeom>
            <a:gradFill>
              <a:gsLst>
                <a:gs pos="0">
                  <a:srgbClr val="007DB9">
                    <a:alpha val="20000"/>
                  </a:srgbClr>
                </a:gs>
                <a:gs pos="50000">
                  <a:schemeClr val="accent3">
                    <a:alpha val="24000"/>
                  </a:schemeClr>
                </a:gs>
                <a:gs pos="99000">
                  <a:schemeClr val="accent3">
                    <a:lumMod val="75000"/>
                    <a:alpha val="20000"/>
                  </a:schemeClr>
                </a:gs>
              </a:gsLst>
              <a:lin ang="10800000" scaled="0"/>
            </a:gra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13" name="TextBox 12"/>
            <p:cNvSpPr txBox="1"/>
            <p:nvPr/>
          </p:nvSpPr>
          <p:spPr>
            <a:xfrm>
              <a:off x="778164" y="5045879"/>
              <a:ext cx="2411896" cy="193899"/>
            </a:xfrm>
            <a:prstGeom prst="rect">
              <a:avLst/>
            </a:prstGeom>
            <a:noFill/>
          </p:spPr>
          <p:txBody>
            <a:bodyPr wrap="square" lIns="0" tIns="0" rIns="0" bIns="0" rtlCol="0">
              <a:spAutoFit/>
            </a:bodyPr>
            <a:lstStyle/>
            <a:p>
              <a:pPr defTabSz="1088449" fontAlgn="base">
                <a:lnSpc>
                  <a:spcPct val="90000"/>
                </a:lnSpc>
                <a:spcBef>
                  <a:spcPct val="50000"/>
                </a:spcBef>
                <a:spcAft>
                  <a:spcPct val="0"/>
                </a:spcAft>
                <a:buClr>
                  <a:srgbClr val="F0AB00"/>
                </a:buClr>
                <a:buSzPct val="80000"/>
                <a:defRPr/>
              </a:pPr>
              <a:r>
                <a:rPr lang="en-US" sz="1400" b="1" kern="0" dirty="0">
                  <a:solidFill>
                    <a:srgbClr val="FFFFFF"/>
                  </a:solidFill>
                  <a:ea typeface="Arial Unicode MS" pitchFamily="34" charset="-128"/>
                  <a:cs typeface="Arial Unicode MS" pitchFamily="34" charset="-128"/>
                </a:rPr>
                <a:t>SAP Cloud Platform</a:t>
              </a:r>
            </a:p>
          </p:txBody>
        </p:sp>
        <p:sp>
          <p:nvSpPr>
            <p:cNvPr id="14" name="TextBox 13"/>
            <p:cNvSpPr txBox="1"/>
            <p:nvPr/>
          </p:nvSpPr>
          <p:spPr>
            <a:xfrm>
              <a:off x="778164" y="6093958"/>
              <a:ext cx="2411896" cy="193899"/>
            </a:xfrm>
            <a:prstGeom prst="rect">
              <a:avLst/>
            </a:prstGeom>
            <a:noFill/>
          </p:spPr>
          <p:txBody>
            <a:bodyPr wrap="square" lIns="0" tIns="0" rIns="0" bIns="0" rtlCol="0">
              <a:spAutoFit/>
            </a:bodyPr>
            <a:lstStyle/>
            <a:p>
              <a:pPr defTabSz="1088449" fontAlgn="base">
                <a:lnSpc>
                  <a:spcPct val="90000"/>
                </a:lnSpc>
                <a:spcBef>
                  <a:spcPct val="50000"/>
                </a:spcBef>
                <a:spcAft>
                  <a:spcPct val="0"/>
                </a:spcAft>
                <a:buClr>
                  <a:srgbClr val="F0AB00"/>
                </a:buClr>
                <a:buSzPct val="80000"/>
                <a:defRPr/>
              </a:pPr>
              <a:r>
                <a:rPr lang="en-US" sz="1400" b="1" kern="0" dirty="0">
                  <a:solidFill>
                    <a:srgbClr val="FFFFFF"/>
                  </a:solidFill>
                  <a:ea typeface="Arial Unicode MS" pitchFamily="34" charset="-128"/>
                  <a:cs typeface="Arial Unicode MS" pitchFamily="34" charset="-128"/>
                </a:rPr>
                <a:t>Multi-Cloud Infrastructure</a:t>
              </a:r>
            </a:p>
          </p:txBody>
        </p:sp>
        <p:sp>
          <p:nvSpPr>
            <p:cNvPr id="36" name="TextBox 35"/>
            <p:cNvSpPr txBox="1"/>
            <p:nvPr/>
          </p:nvSpPr>
          <p:spPr>
            <a:xfrm>
              <a:off x="778164" y="5574663"/>
              <a:ext cx="2993736" cy="193899"/>
            </a:xfrm>
            <a:prstGeom prst="rect">
              <a:avLst/>
            </a:prstGeom>
            <a:noFill/>
          </p:spPr>
          <p:txBody>
            <a:bodyPr wrap="square" lIns="0" tIns="0" rIns="0" bIns="0" rtlCol="0">
              <a:spAutoFit/>
            </a:bodyPr>
            <a:lstStyle/>
            <a:p>
              <a:pPr defTabSz="1088449" fontAlgn="base">
                <a:lnSpc>
                  <a:spcPct val="90000"/>
                </a:lnSpc>
                <a:spcBef>
                  <a:spcPct val="50000"/>
                </a:spcBef>
                <a:spcAft>
                  <a:spcPct val="0"/>
                </a:spcAft>
                <a:buClr>
                  <a:srgbClr val="F0AB00"/>
                </a:buClr>
                <a:buSzPct val="80000"/>
                <a:defRPr/>
              </a:pPr>
              <a:r>
                <a:rPr lang="en-US" sz="1400" b="1" kern="0">
                  <a:solidFill>
                    <a:srgbClr val="FFFFFF"/>
                  </a:solidFill>
                  <a:ea typeface="Arial Unicode MS" pitchFamily="34" charset="-128"/>
                  <a:cs typeface="Arial Unicode MS" pitchFamily="34" charset="-128"/>
                </a:rPr>
                <a:t>SAP Database &amp; Data </a:t>
              </a:r>
              <a:r>
                <a:rPr lang="en-US" sz="1400" b="1" kern="0" dirty="0">
                  <a:solidFill>
                    <a:srgbClr val="FFFFFF"/>
                  </a:solidFill>
                  <a:ea typeface="Arial Unicode MS" pitchFamily="34" charset="-128"/>
                  <a:cs typeface="Arial Unicode MS" pitchFamily="34" charset="-128"/>
                </a:rPr>
                <a:t>Management</a:t>
              </a:r>
            </a:p>
          </p:txBody>
        </p:sp>
        <p:sp>
          <p:nvSpPr>
            <p:cNvPr id="68" name="TextBox 67"/>
            <p:cNvSpPr txBox="1"/>
            <p:nvPr/>
          </p:nvSpPr>
          <p:spPr>
            <a:xfrm>
              <a:off x="3123643" y="4980529"/>
              <a:ext cx="6367272" cy="166199"/>
            </a:xfrm>
            <a:prstGeom prst="rect">
              <a:avLst/>
            </a:prstGeom>
            <a:noFill/>
          </p:spPr>
          <p:txBody>
            <a:bodyPr wrap="square" lIns="0" tIns="0" rIns="0" bIns="0" rtlCol="0">
              <a:spAutoFit/>
            </a:bodyPr>
            <a:lstStyle/>
            <a:p>
              <a:pPr algn="ctr" defTabSz="1088449" fontAlgn="base">
                <a:lnSpc>
                  <a:spcPct val="90000"/>
                </a:lnSpc>
                <a:spcBef>
                  <a:spcPct val="50000"/>
                </a:spcBef>
                <a:spcAft>
                  <a:spcPct val="0"/>
                </a:spcAft>
                <a:buClr>
                  <a:srgbClr val="F0AB00"/>
                </a:buClr>
                <a:buSzPct val="80000"/>
                <a:defRPr/>
              </a:pPr>
              <a:r>
                <a:rPr lang="en-US" sz="1200" kern="0" dirty="0">
                  <a:solidFill>
                    <a:srgbClr val="FFFFFF"/>
                  </a:solidFill>
                  <a:ea typeface="Arial Unicode MS" pitchFamily="34" charset="-128"/>
                  <a:cs typeface="Arial Unicode MS" pitchFamily="34" charset="-128"/>
                </a:rPr>
                <a:t>Microservices    </a:t>
              </a:r>
              <a:r>
                <a:rPr lang="en-US" sz="1200" kern="0" dirty="0">
                  <a:solidFill>
                    <a:srgbClr val="FFFFFF">
                      <a:alpha val="25000"/>
                    </a:srgbClr>
                  </a:solidFill>
                  <a:latin typeface="Arial" charset="0"/>
                  <a:ea typeface="Arial" charset="0"/>
                  <a:cs typeface="Arial" charset="0"/>
                </a:rPr>
                <a:t>|</a:t>
              </a:r>
              <a:r>
                <a:rPr lang="en-US" sz="1200" kern="0" dirty="0">
                  <a:solidFill>
                    <a:srgbClr val="FFFFFF"/>
                  </a:solidFill>
                  <a:ea typeface="Arial Unicode MS" pitchFamily="34" charset="-128"/>
                  <a:cs typeface="Arial Unicode MS" pitchFamily="34" charset="-128"/>
                </a:rPr>
                <a:t>    Open APIs    </a:t>
              </a:r>
              <a:r>
                <a:rPr lang="en-US" sz="1200" kern="0" dirty="0">
                  <a:solidFill>
                    <a:srgbClr val="FFFFFF">
                      <a:alpha val="25000"/>
                    </a:srgbClr>
                  </a:solidFill>
                  <a:latin typeface="Arial" charset="0"/>
                  <a:ea typeface="Arial" charset="0"/>
                  <a:cs typeface="Arial" charset="0"/>
                </a:rPr>
                <a:t>|</a:t>
              </a:r>
              <a:r>
                <a:rPr lang="en-US" sz="1200" kern="0" dirty="0">
                  <a:solidFill>
                    <a:srgbClr val="FFFFFF"/>
                  </a:solidFill>
                  <a:ea typeface="Arial Unicode MS" pitchFamily="34" charset="-128"/>
                  <a:cs typeface="Arial Unicode MS" pitchFamily="34" charset="-128"/>
                </a:rPr>
                <a:t>    Flexible Runtimes    </a:t>
              </a:r>
              <a:r>
                <a:rPr lang="en-US" sz="1200" kern="0" dirty="0">
                  <a:solidFill>
                    <a:srgbClr val="FFFFFF">
                      <a:alpha val="25000"/>
                    </a:srgbClr>
                  </a:solidFill>
                  <a:latin typeface="Arial" charset="0"/>
                  <a:ea typeface="Arial" charset="0"/>
                  <a:cs typeface="Arial" charset="0"/>
                </a:rPr>
                <a:t>|</a:t>
              </a:r>
              <a:r>
                <a:rPr lang="en-US" sz="1200" kern="0" dirty="0">
                  <a:solidFill>
                    <a:srgbClr val="FFFFFF"/>
                  </a:solidFill>
                  <a:ea typeface="Arial Unicode MS" pitchFamily="34" charset="-128"/>
                  <a:cs typeface="Arial Unicode MS" pitchFamily="34" charset="-128"/>
                </a:rPr>
                <a:t>    Integration</a:t>
              </a:r>
            </a:p>
          </p:txBody>
        </p:sp>
        <p:grpSp>
          <p:nvGrpSpPr>
            <p:cNvPr id="69" name="Gruppieren 4"/>
            <p:cNvGrpSpPr/>
            <p:nvPr/>
          </p:nvGrpSpPr>
          <p:grpSpPr>
            <a:xfrm>
              <a:off x="3405857" y="5895298"/>
              <a:ext cx="5230020" cy="604968"/>
              <a:chOff x="2886211" y="5428448"/>
              <a:chExt cx="6871273" cy="794816"/>
            </a:xfrm>
          </p:grpSpPr>
          <p:sp>
            <p:nvSpPr>
              <p:cNvPr id="70" name="TextBox 14"/>
              <p:cNvSpPr txBox="1"/>
              <p:nvPr/>
            </p:nvSpPr>
            <p:spPr>
              <a:xfrm>
                <a:off x="2886211" y="5428448"/>
                <a:ext cx="2011609" cy="794816"/>
              </a:xfrm>
              <a:prstGeom prst="rect">
                <a:avLst/>
              </a:prstGeom>
              <a:noFill/>
            </p:spPr>
            <p:txBody>
              <a:bodyPr wrap="square" lIns="0" tIns="0" rIns="0" bIns="0" rtlCol="0" anchor="ctr" anchorCtr="0">
                <a:noAutofit/>
              </a:bodyPr>
              <a:lstStyle>
                <a:defPPr>
                  <a:defRPr lang="de-DE"/>
                </a:defPPr>
                <a:lvl1pPr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1pPr>
                <a:lvl2pPr marL="1692223" indent="-266560"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2pPr>
                <a:lvl3pPr marL="3391325" indent="-538279"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3pPr>
                <a:lvl4pPr marL="5088708" indent="-811717"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4pPr>
                <a:lvl5pPr marL="6787809" indent="-1083435"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5pPr>
                <a:lvl6pPr marL="2476424" algn="l" defTabSz="990570" rtl="0" eaLnBrk="1" latinLnBrk="0" hangingPunct="1">
                  <a:defRPr sz="6500" kern="1200">
                    <a:solidFill>
                      <a:schemeClr val="tx1"/>
                    </a:solidFill>
                    <a:latin typeface="Arial" charset="0"/>
                    <a:ea typeface="ＭＳ Ｐゴシック" pitchFamily="34" charset="-128"/>
                    <a:cs typeface="+mn-cs"/>
                  </a:defRPr>
                </a:lvl6pPr>
                <a:lvl7pPr marL="2971709" algn="l" defTabSz="990570" rtl="0" eaLnBrk="1" latinLnBrk="0" hangingPunct="1">
                  <a:defRPr sz="6500" kern="1200">
                    <a:solidFill>
                      <a:schemeClr val="tx1"/>
                    </a:solidFill>
                    <a:latin typeface="Arial" charset="0"/>
                    <a:ea typeface="ＭＳ Ｐゴシック" pitchFamily="34" charset="-128"/>
                    <a:cs typeface="+mn-cs"/>
                  </a:defRPr>
                </a:lvl7pPr>
                <a:lvl8pPr marL="3466993" algn="l" defTabSz="990570" rtl="0" eaLnBrk="1" latinLnBrk="0" hangingPunct="1">
                  <a:defRPr sz="6500" kern="1200">
                    <a:solidFill>
                      <a:schemeClr val="tx1"/>
                    </a:solidFill>
                    <a:latin typeface="Arial" charset="0"/>
                    <a:ea typeface="ＭＳ Ｐゴシック" pitchFamily="34" charset="-128"/>
                    <a:cs typeface="+mn-cs"/>
                  </a:defRPr>
                </a:lvl8pPr>
                <a:lvl9pPr marL="3962278" algn="l" defTabSz="990570" rtl="0" eaLnBrk="1" latinLnBrk="0" hangingPunct="1">
                  <a:defRPr sz="6500" kern="1200">
                    <a:solidFill>
                      <a:schemeClr val="tx1"/>
                    </a:solidFill>
                    <a:latin typeface="Arial" charset="0"/>
                    <a:ea typeface="ＭＳ Ｐゴシック" pitchFamily="34" charset="-128"/>
                    <a:cs typeface="+mn-cs"/>
                  </a:defRPr>
                </a:lvl9pPr>
              </a:lstStyle>
              <a:p>
                <a:pPr algn="ctr" defTabSz="3587962">
                  <a:spcBef>
                    <a:spcPts val="0"/>
                  </a:spcBef>
                  <a:spcAft>
                    <a:spcPts val="0"/>
                  </a:spcAft>
                  <a:buClr>
                    <a:srgbClr val="F0AB00"/>
                  </a:buClr>
                  <a:buSzPct val="80000"/>
                  <a:defRPr/>
                </a:pPr>
                <a:r>
                  <a:rPr lang="en-US" sz="1200" kern="0" dirty="0">
                    <a:solidFill>
                      <a:srgbClr val="FFFFFF"/>
                    </a:solidFill>
                    <a:ea typeface="Arial" charset="0"/>
                    <a:cs typeface="Arial" charset="0"/>
                  </a:rPr>
                  <a:t>SAP</a:t>
                </a:r>
              </a:p>
            </p:txBody>
          </p:sp>
          <p:grpSp>
            <p:nvGrpSpPr>
              <p:cNvPr id="71" name="Gruppieren 13"/>
              <p:cNvGrpSpPr/>
              <p:nvPr/>
            </p:nvGrpSpPr>
            <p:grpSpPr>
              <a:xfrm>
                <a:off x="4539943" y="5617314"/>
                <a:ext cx="5217541" cy="417083"/>
                <a:chOff x="4587035" y="5646383"/>
                <a:chExt cx="4553909" cy="364033"/>
              </a:xfrm>
            </p:grpSpPr>
            <p:pic>
              <p:nvPicPr>
                <p:cNvPr id="72" name="Picture 7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7035" y="5724947"/>
                  <a:ext cx="1892476" cy="210560"/>
                </a:xfrm>
                <a:prstGeom prst="rect">
                  <a:avLst/>
                </a:prstGeom>
              </p:spPr>
            </p:pic>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2902" y="5739341"/>
                  <a:ext cx="1128071" cy="181775"/>
                </a:xfrm>
                <a:prstGeom prst="rect">
                  <a:avLst/>
                </a:prstGeom>
              </p:spPr>
            </p:pic>
            <p:pic>
              <p:nvPicPr>
                <p:cNvPr id="74" name="Pictur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5660" y="5646383"/>
                  <a:ext cx="875284" cy="364033"/>
                </a:xfrm>
                <a:prstGeom prst="rect">
                  <a:avLst/>
                </a:prstGeom>
              </p:spPr>
            </p:pic>
          </p:grpSp>
        </p:grpSp>
        <p:grpSp>
          <p:nvGrpSpPr>
            <p:cNvPr id="75" name="Group 74"/>
            <p:cNvGrpSpPr/>
            <p:nvPr/>
          </p:nvGrpSpPr>
          <p:grpSpPr>
            <a:xfrm>
              <a:off x="2767788" y="5387594"/>
              <a:ext cx="6670338" cy="480247"/>
              <a:chOff x="3853684" y="5400846"/>
              <a:chExt cx="6670338" cy="480247"/>
            </a:xfrm>
          </p:grpSpPr>
          <p:sp>
            <p:nvSpPr>
              <p:cNvPr id="76" name="TextBox 17"/>
              <p:cNvSpPr txBox="1"/>
              <p:nvPr/>
            </p:nvSpPr>
            <p:spPr>
              <a:xfrm>
                <a:off x="3853684" y="5419883"/>
                <a:ext cx="6670338" cy="457238"/>
              </a:xfrm>
              <a:prstGeom prst="rect">
                <a:avLst/>
              </a:prstGeom>
              <a:noFill/>
            </p:spPr>
            <p:txBody>
              <a:bodyPr wrap="square" lIns="0" tIns="0" rIns="0" bIns="0" rtlCol="0" anchor="ctr" anchorCtr="0">
                <a:noAutofit/>
              </a:bodyPr>
              <a:lstStyle>
                <a:defPPr>
                  <a:defRPr lang="de-DE"/>
                </a:defPPr>
                <a:lvl1pPr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1pPr>
                <a:lvl2pPr marL="1692223" indent="-266560"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2pPr>
                <a:lvl3pPr marL="3391325" indent="-538279"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3pPr>
                <a:lvl4pPr marL="5088708" indent="-811717"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4pPr>
                <a:lvl5pPr marL="6787809" indent="-1083435" algn="l" defTabSz="3391325" rtl="0" fontAlgn="base">
                  <a:spcBef>
                    <a:spcPct val="0"/>
                  </a:spcBef>
                  <a:spcAft>
                    <a:spcPct val="0"/>
                  </a:spcAft>
                  <a:defRPr sz="6500" kern="1200">
                    <a:solidFill>
                      <a:schemeClr val="tx1"/>
                    </a:solidFill>
                    <a:latin typeface="Arial" charset="0"/>
                    <a:ea typeface="ＭＳ Ｐゴシック" pitchFamily="34" charset="-128"/>
                    <a:cs typeface="+mn-cs"/>
                  </a:defRPr>
                </a:lvl5pPr>
                <a:lvl6pPr marL="2476424" algn="l" defTabSz="990570" rtl="0" eaLnBrk="1" latinLnBrk="0" hangingPunct="1">
                  <a:defRPr sz="6500" kern="1200">
                    <a:solidFill>
                      <a:schemeClr val="tx1"/>
                    </a:solidFill>
                    <a:latin typeface="Arial" charset="0"/>
                    <a:ea typeface="ＭＳ Ｐゴシック" pitchFamily="34" charset="-128"/>
                    <a:cs typeface="+mn-cs"/>
                  </a:defRPr>
                </a:lvl6pPr>
                <a:lvl7pPr marL="2971709" algn="l" defTabSz="990570" rtl="0" eaLnBrk="1" latinLnBrk="0" hangingPunct="1">
                  <a:defRPr sz="6500" kern="1200">
                    <a:solidFill>
                      <a:schemeClr val="tx1"/>
                    </a:solidFill>
                    <a:latin typeface="Arial" charset="0"/>
                    <a:ea typeface="ＭＳ Ｐゴシック" pitchFamily="34" charset="-128"/>
                    <a:cs typeface="+mn-cs"/>
                  </a:defRPr>
                </a:lvl7pPr>
                <a:lvl8pPr marL="3466993" algn="l" defTabSz="990570" rtl="0" eaLnBrk="1" latinLnBrk="0" hangingPunct="1">
                  <a:defRPr sz="6500" kern="1200">
                    <a:solidFill>
                      <a:schemeClr val="tx1"/>
                    </a:solidFill>
                    <a:latin typeface="Arial" charset="0"/>
                    <a:ea typeface="ＭＳ Ｐゴシック" pitchFamily="34" charset="-128"/>
                    <a:cs typeface="+mn-cs"/>
                  </a:defRPr>
                </a:lvl8pPr>
                <a:lvl9pPr marL="3962278" algn="l" defTabSz="990570" rtl="0" eaLnBrk="1" latinLnBrk="0" hangingPunct="1">
                  <a:defRPr sz="6500" kern="1200">
                    <a:solidFill>
                      <a:schemeClr val="tx1"/>
                    </a:solidFill>
                    <a:latin typeface="Arial" charset="0"/>
                    <a:ea typeface="ＭＳ Ｐゴシック" pitchFamily="34" charset="-128"/>
                    <a:cs typeface="+mn-cs"/>
                  </a:defRPr>
                </a:lvl9pPr>
              </a:lstStyle>
              <a:p>
                <a:pPr algn="ctr" defTabSz="3587962">
                  <a:spcBef>
                    <a:spcPts val="0"/>
                  </a:spcBef>
                  <a:spcAft>
                    <a:spcPts val="0"/>
                  </a:spcAft>
                  <a:buClr>
                    <a:srgbClr val="F0AB00"/>
                  </a:buClr>
                  <a:buSzPct val="80000"/>
                  <a:defRPr/>
                </a:pPr>
                <a:r>
                  <a:rPr lang="en-US" sz="1200" kern="0" dirty="0">
                    <a:solidFill>
                      <a:srgbClr val="FFFFFF"/>
                    </a:solidFill>
                    <a:ea typeface="Arial" charset="0"/>
                    <a:cs typeface="Arial" charset="0"/>
                  </a:rPr>
                  <a:t>SAP HANA </a:t>
                </a:r>
                <a:r>
                  <a:rPr lang="en-US" sz="1200" kern="0" dirty="0">
                    <a:solidFill>
                      <a:srgbClr val="FFFFFF">
                        <a:alpha val="25000"/>
                      </a:srgbClr>
                    </a:solidFill>
                    <a:ea typeface="Arial" charset="0"/>
                    <a:cs typeface="Arial" charset="0"/>
                  </a:rPr>
                  <a:t>|</a:t>
                </a:r>
                <a:r>
                  <a:rPr lang="en-US" sz="1200" kern="0" dirty="0">
                    <a:solidFill>
                      <a:srgbClr val="FFFFFF"/>
                    </a:solidFill>
                    <a:ea typeface="Arial" charset="0"/>
                    <a:cs typeface="Arial" charset="0"/>
                  </a:rPr>
                  <a:t> SAP Data Hub </a:t>
                </a:r>
                <a:r>
                  <a:rPr lang="en-US" sz="1200" kern="0" dirty="0">
                    <a:solidFill>
                      <a:srgbClr val="FFFFFF">
                        <a:alpha val="25000"/>
                      </a:srgbClr>
                    </a:solidFill>
                    <a:ea typeface="Arial" charset="0"/>
                    <a:cs typeface="Arial" charset="0"/>
                  </a:rPr>
                  <a:t>|</a:t>
                </a:r>
                <a:r>
                  <a:rPr lang="en-US" sz="1200" kern="0" dirty="0">
                    <a:solidFill>
                      <a:srgbClr val="FFFFFF"/>
                    </a:solidFill>
                    <a:ea typeface="Arial" charset="0"/>
                    <a:cs typeface="Arial" charset="0"/>
                  </a:rPr>
                  <a:t> SAP </a:t>
                </a:r>
                <a:r>
                  <a:rPr lang="en-US" sz="1200" kern="0" dirty="0" err="1">
                    <a:solidFill>
                      <a:srgbClr val="FFFFFF"/>
                    </a:solidFill>
                    <a:ea typeface="Arial" charset="0"/>
                    <a:cs typeface="Arial" charset="0"/>
                  </a:rPr>
                  <a:t>Vora</a:t>
                </a:r>
                <a:r>
                  <a:rPr lang="en-US" sz="1200" kern="0" dirty="0">
                    <a:solidFill>
                      <a:srgbClr val="FFFFFF"/>
                    </a:solidFill>
                    <a:ea typeface="Arial" charset="0"/>
                    <a:cs typeface="Arial" charset="0"/>
                  </a:rPr>
                  <a:t> </a:t>
                </a:r>
                <a:r>
                  <a:rPr lang="en-US" sz="1200" kern="0" dirty="0">
                    <a:solidFill>
                      <a:srgbClr val="FFFFFF">
                        <a:alpha val="25000"/>
                      </a:srgbClr>
                    </a:solidFill>
                    <a:ea typeface="Arial" charset="0"/>
                    <a:cs typeface="Arial" charset="0"/>
                  </a:rPr>
                  <a:t>| </a:t>
                </a:r>
                <a:r>
                  <a:rPr lang="en-US" sz="1200" kern="0" dirty="0">
                    <a:solidFill>
                      <a:srgbClr val="FFFFFF"/>
                    </a:solidFill>
                    <a:ea typeface="Arial" charset="0"/>
                    <a:cs typeface="Arial" charset="0"/>
                  </a:rPr>
                  <a:t>Open Source Storages</a:t>
                </a:r>
                <a:endParaRPr lang="en-US" sz="1200" kern="0" dirty="0">
                  <a:solidFill>
                    <a:schemeClr val="tx1">
                      <a:alpha val="25000"/>
                    </a:schemeClr>
                  </a:solidFill>
                  <a:ea typeface="Arial" charset="0"/>
                  <a:cs typeface="Arial" charset="0"/>
                </a:endParaRPr>
              </a:p>
            </p:txBody>
          </p:sp>
          <p:grpSp>
            <p:nvGrpSpPr>
              <p:cNvPr id="77" name="Group 76"/>
              <p:cNvGrpSpPr/>
              <p:nvPr/>
            </p:nvGrpSpPr>
            <p:grpSpPr>
              <a:xfrm>
                <a:off x="9557112" y="5400846"/>
                <a:ext cx="882961" cy="480247"/>
                <a:chOff x="9852514" y="5400846"/>
                <a:chExt cx="882961" cy="480247"/>
              </a:xfrm>
            </p:grpSpPr>
            <p:grpSp>
              <p:nvGrpSpPr>
                <p:cNvPr id="78" name="Group 77"/>
                <p:cNvGrpSpPr/>
                <p:nvPr/>
              </p:nvGrpSpPr>
              <p:grpSpPr>
                <a:xfrm>
                  <a:off x="10294312" y="5400846"/>
                  <a:ext cx="441163" cy="480247"/>
                  <a:chOff x="10148567" y="5551266"/>
                  <a:chExt cx="441163" cy="702967"/>
                </a:xfrm>
              </p:grpSpPr>
              <p:sp>
                <p:nvSpPr>
                  <p:cNvPr id="84" name="Rounded Rectangle 63"/>
                  <p:cNvSpPr/>
                  <p:nvPr/>
                </p:nvSpPr>
                <p:spPr>
                  <a:xfrm>
                    <a:off x="10148567" y="5733415"/>
                    <a:ext cx="441163" cy="156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43510" rIns="0" bIns="43510" rtlCol="0" anchor="ctr"/>
                  <a:lstStyle/>
                  <a:p>
                    <a:pPr defTabSz="1087782">
                      <a:defRPr/>
                    </a:pPr>
                    <a:r>
                      <a:rPr lang="en-US" sz="700" kern="0" dirty="0">
                        <a:solidFill>
                          <a:srgbClr val="FFFFFF"/>
                        </a:solidFill>
                        <a:latin typeface="Arial" charset="0"/>
                        <a:ea typeface="Arial" charset="0"/>
                        <a:cs typeface="Arial" charset="0"/>
                      </a:rPr>
                      <a:t>SWIFT</a:t>
                    </a:r>
                  </a:p>
                </p:txBody>
              </p:sp>
              <p:sp>
                <p:nvSpPr>
                  <p:cNvPr id="85" name="Rounded Rectangle 63"/>
                  <p:cNvSpPr/>
                  <p:nvPr/>
                </p:nvSpPr>
                <p:spPr>
                  <a:xfrm>
                    <a:off x="10148567" y="5551266"/>
                    <a:ext cx="441163" cy="156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43510" rIns="0" bIns="43510" rtlCol="0" anchor="ctr"/>
                  <a:lstStyle/>
                  <a:p>
                    <a:pPr defTabSz="1087782">
                      <a:defRPr/>
                    </a:pPr>
                    <a:r>
                      <a:rPr lang="en-US" sz="700" kern="0" dirty="0">
                        <a:solidFill>
                          <a:srgbClr val="FFFFFF"/>
                        </a:solidFill>
                        <a:latin typeface="Arial" charset="0"/>
                        <a:ea typeface="Arial" charset="0"/>
                        <a:cs typeface="Arial" charset="0"/>
                      </a:rPr>
                      <a:t>AWS S3</a:t>
                    </a:r>
                  </a:p>
                </p:txBody>
              </p:sp>
              <p:sp>
                <p:nvSpPr>
                  <p:cNvPr id="86" name="Rounded Rectangle 62"/>
                  <p:cNvSpPr/>
                  <p:nvPr/>
                </p:nvSpPr>
                <p:spPr>
                  <a:xfrm>
                    <a:off x="10148567" y="5915564"/>
                    <a:ext cx="441163" cy="156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43510" rIns="0" bIns="43510" rtlCol="0" anchor="ctr"/>
                  <a:lstStyle/>
                  <a:p>
                    <a:pPr defTabSz="1087782">
                      <a:defRPr/>
                    </a:pPr>
                    <a:r>
                      <a:rPr lang="en-US" sz="700" kern="0" dirty="0">
                        <a:solidFill>
                          <a:srgbClr val="FFFFFF"/>
                        </a:solidFill>
                        <a:latin typeface="Arial" charset="0"/>
                        <a:ea typeface="Arial" charset="0"/>
                        <a:cs typeface="Arial" charset="0"/>
                      </a:rPr>
                      <a:t>Hadoop</a:t>
                    </a:r>
                  </a:p>
                </p:txBody>
              </p:sp>
              <p:sp>
                <p:nvSpPr>
                  <p:cNvPr id="87" name="Rounded Rectangle 62"/>
                  <p:cNvSpPr/>
                  <p:nvPr/>
                </p:nvSpPr>
                <p:spPr>
                  <a:xfrm>
                    <a:off x="10148567" y="6097713"/>
                    <a:ext cx="441163" cy="156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43510" rIns="0" bIns="43510" rtlCol="0" anchor="ctr"/>
                  <a:lstStyle/>
                  <a:p>
                    <a:pPr defTabSz="1087782">
                      <a:defRPr/>
                    </a:pPr>
                    <a:r>
                      <a:rPr lang="en-US" sz="700" kern="0" dirty="0">
                        <a:solidFill>
                          <a:srgbClr val="FFFFFF"/>
                        </a:solidFill>
                        <a:latin typeface="Arial" charset="0"/>
                        <a:ea typeface="Arial" charset="0"/>
                        <a:cs typeface="Arial" charset="0"/>
                      </a:rPr>
                      <a:t>…</a:t>
                    </a:r>
                  </a:p>
                </p:txBody>
              </p:sp>
            </p:grpSp>
            <p:grpSp>
              <p:nvGrpSpPr>
                <p:cNvPr id="79" name="Group 78"/>
                <p:cNvGrpSpPr/>
                <p:nvPr/>
              </p:nvGrpSpPr>
              <p:grpSpPr>
                <a:xfrm>
                  <a:off x="9852514" y="5466611"/>
                  <a:ext cx="371550" cy="338481"/>
                  <a:chOff x="10146661" y="5466611"/>
                  <a:chExt cx="1022797" cy="338481"/>
                </a:xfrm>
              </p:grpSpPr>
              <p:cxnSp>
                <p:nvCxnSpPr>
                  <p:cNvPr id="80" name="Gerade Verbindung 76"/>
                  <p:cNvCxnSpPr/>
                  <p:nvPr/>
                </p:nvCxnSpPr>
                <p:spPr>
                  <a:xfrm flipV="1">
                    <a:off x="10146661" y="5466611"/>
                    <a:ext cx="1022797" cy="0"/>
                  </a:xfrm>
                  <a:prstGeom prst="line">
                    <a:avLst/>
                  </a:prstGeom>
                  <a:ln w="6350" cap="rnd">
                    <a:solidFill>
                      <a:schemeClr val="bg2">
                        <a:alpha val="2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81" name="Gerade Verbindung 76"/>
                  <p:cNvCxnSpPr/>
                  <p:nvPr/>
                </p:nvCxnSpPr>
                <p:spPr>
                  <a:xfrm flipV="1">
                    <a:off x="10146661" y="5579438"/>
                    <a:ext cx="1022797" cy="0"/>
                  </a:xfrm>
                  <a:prstGeom prst="line">
                    <a:avLst/>
                  </a:prstGeom>
                  <a:ln w="6350" cap="rnd">
                    <a:solidFill>
                      <a:schemeClr val="bg2">
                        <a:alpha val="2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82" name="Gerade Verbindung 76"/>
                  <p:cNvCxnSpPr/>
                  <p:nvPr/>
                </p:nvCxnSpPr>
                <p:spPr>
                  <a:xfrm flipV="1">
                    <a:off x="10146661" y="5692265"/>
                    <a:ext cx="1022797" cy="0"/>
                  </a:xfrm>
                  <a:prstGeom prst="line">
                    <a:avLst/>
                  </a:prstGeom>
                  <a:ln w="6350" cap="rnd">
                    <a:solidFill>
                      <a:schemeClr val="bg2">
                        <a:alpha val="25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83" name="Gerade Verbindung 76"/>
                  <p:cNvCxnSpPr/>
                  <p:nvPr/>
                </p:nvCxnSpPr>
                <p:spPr>
                  <a:xfrm flipV="1">
                    <a:off x="10146661" y="5805092"/>
                    <a:ext cx="1022797" cy="0"/>
                  </a:xfrm>
                  <a:prstGeom prst="line">
                    <a:avLst/>
                  </a:prstGeom>
                  <a:ln w="6350" cap="rnd">
                    <a:solidFill>
                      <a:schemeClr val="bg2">
                        <a:alpha val="25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grpSp>
      </p:grpSp>
      <p:grpSp>
        <p:nvGrpSpPr>
          <p:cNvPr id="6" name="Group 5"/>
          <p:cNvGrpSpPr/>
          <p:nvPr/>
        </p:nvGrpSpPr>
        <p:grpSpPr>
          <a:xfrm>
            <a:off x="448154" y="480414"/>
            <a:ext cx="14170023" cy="1340541"/>
            <a:chOff x="446681" y="479645"/>
            <a:chExt cx="14173713" cy="1340890"/>
          </a:xfrm>
        </p:grpSpPr>
        <p:grpSp>
          <p:nvGrpSpPr>
            <p:cNvPr id="3" name="Group 2"/>
            <p:cNvGrpSpPr/>
            <p:nvPr/>
          </p:nvGrpSpPr>
          <p:grpSpPr>
            <a:xfrm>
              <a:off x="3315869" y="956683"/>
              <a:ext cx="6070384" cy="819020"/>
              <a:chOff x="3315869" y="956683"/>
              <a:chExt cx="6070384" cy="819020"/>
            </a:xfrm>
          </p:grpSpPr>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869" y="956683"/>
                <a:ext cx="6070384" cy="819020"/>
              </a:xfrm>
              <a:prstGeom prst="rect">
                <a:avLst/>
              </a:prstGeom>
            </p:spPr>
          </p:pic>
          <p:sp>
            <p:nvSpPr>
              <p:cNvPr id="63" name="TextBox 62"/>
              <p:cNvSpPr txBox="1"/>
              <p:nvPr/>
            </p:nvSpPr>
            <p:spPr>
              <a:xfrm>
                <a:off x="3442577" y="1245901"/>
                <a:ext cx="1326648" cy="320601"/>
              </a:xfrm>
              <a:prstGeom prst="rect">
                <a:avLst/>
              </a:prstGeom>
              <a:noFill/>
            </p:spPr>
            <p:txBody>
              <a:bodyPr wrap="square" lIns="0" tIns="0" rIns="0" bIns="0" rtlCol="0">
                <a:spAutoFit/>
              </a:bodyPr>
              <a:lstStyle/>
              <a:p>
                <a:pPr defTabSz="1088122" fontAlgn="base">
                  <a:spcBef>
                    <a:spcPts val="100"/>
                  </a:spcBef>
                  <a:spcAft>
                    <a:spcPct val="0"/>
                  </a:spcAft>
                  <a:buClr>
                    <a:srgbClr val="F0AB00"/>
                  </a:buClr>
                  <a:buSzPct val="80000"/>
                  <a:defRPr/>
                </a:pPr>
                <a:r>
                  <a:rPr lang="en-US" sz="1000" b="1" kern="0" dirty="0">
                    <a:solidFill>
                      <a:srgbClr val="FFFFFF"/>
                    </a:solidFill>
                    <a:ea typeface="Arial Unicode MS" pitchFamily="34" charset="-128"/>
                    <a:cs typeface="Arial Unicode MS" pitchFamily="34" charset="-128"/>
                  </a:rPr>
                  <a:t>Solution Ideation</a:t>
                </a:r>
              </a:p>
              <a:p>
                <a:pPr defTabSz="1088122" fontAlgn="base">
                  <a:spcBef>
                    <a:spcPts val="100"/>
                  </a:spcBef>
                  <a:spcAft>
                    <a:spcPct val="0"/>
                  </a:spcAft>
                  <a:buClr>
                    <a:srgbClr val="F0AB00"/>
                  </a:buClr>
                  <a:buSzPct val="80000"/>
                  <a:defRPr/>
                </a:pPr>
                <a:r>
                  <a:rPr lang="en-US" sz="1000" b="1" kern="0" dirty="0">
                    <a:solidFill>
                      <a:srgbClr val="FFFFFF"/>
                    </a:solidFill>
                    <a:ea typeface="Arial Unicode MS" pitchFamily="34" charset="-128"/>
                    <a:cs typeface="Arial Unicode MS" pitchFamily="34" charset="-128"/>
                  </a:rPr>
                  <a:t>&amp; Vision</a:t>
                </a:r>
              </a:p>
            </p:txBody>
          </p:sp>
          <p:sp>
            <p:nvSpPr>
              <p:cNvPr id="67" name="TextBox 66"/>
              <p:cNvSpPr txBox="1"/>
              <p:nvPr/>
            </p:nvSpPr>
            <p:spPr>
              <a:xfrm>
                <a:off x="5119445" y="1242328"/>
                <a:ext cx="1117842" cy="320601"/>
              </a:xfrm>
              <a:prstGeom prst="rect">
                <a:avLst/>
              </a:prstGeom>
              <a:noFill/>
            </p:spPr>
            <p:txBody>
              <a:bodyPr wrap="square" lIns="0" tIns="0" rIns="0" bIns="0" rtlCol="0">
                <a:spAutoFit/>
              </a:bodyPr>
              <a:lstStyle/>
              <a:p>
                <a:pPr defTabSz="1088122" fontAlgn="base">
                  <a:spcBef>
                    <a:spcPts val="100"/>
                  </a:spcBef>
                  <a:spcAft>
                    <a:spcPct val="0"/>
                  </a:spcAft>
                  <a:buClr>
                    <a:srgbClr val="F0AB00"/>
                  </a:buClr>
                  <a:buSzPct val="80000"/>
                  <a:defRPr/>
                </a:pPr>
                <a:r>
                  <a:rPr lang="en-US" sz="1000" b="1" kern="0" dirty="0">
                    <a:solidFill>
                      <a:srgbClr val="FFFFFF"/>
                    </a:solidFill>
                    <a:ea typeface="Arial Unicode MS" pitchFamily="34" charset="-128"/>
                    <a:cs typeface="Arial Unicode MS" pitchFamily="34" charset="-128"/>
                  </a:rPr>
                  <a:t>Rapid</a:t>
                </a:r>
              </a:p>
              <a:p>
                <a:pPr defTabSz="1088122" fontAlgn="base">
                  <a:spcBef>
                    <a:spcPts val="100"/>
                  </a:spcBef>
                  <a:spcAft>
                    <a:spcPct val="0"/>
                  </a:spcAft>
                  <a:buClr>
                    <a:srgbClr val="F0AB00"/>
                  </a:buClr>
                  <a:buSzPct val="80000"/>
                  <a:defRPr/>
                </a:pPr>
                <a:r>
                  <a:rPr lang="en-US" sz="1000" b="1" kern="0" dirty="0">
                    <a:solidFill>
                      <a:srgbClr val="FFFFFF"/>
                    </a:solidFill>
                    <a:ea typeface="Arial Unicode MS" pitchFamily="34" charset="-128"/>
                    <a:cs typeface="Arial Unicode MS" pitchFamily="34" charset="-128"/>
                  </a:rPr>
                  <a:t>Prototyping</a:t>
                </a:r>
              </a:p>
            </p:txBody>
          </p:sp>
          <p:sp>
            <p:nvSpPr>
              <p:cNvPr id="92" name="TextBox 91"/>
              <p:cNvSpPr txBox="1"/>
              <p:nvPr/>
            </p:nvSpPr>
            <p:spPr>
              <a:xfrm>
                <a:off x="6708695" y="1249074"/>
                <a:ext cx="832673" cy="307777"/>
              </a:xfrm>
              <a:prstGeom prst="rect">
                <a:avLst/>
              </a:prstGeom>
              <a:noFill/>
            </p:spPr>
            <p:txBody>
              <a:bodyPr wrap="square" lIns="0" tIns="0" rIns="0" bIns="0" rtlCol="0">
                <a:spAutoFit/>
              </a:bodyPr>
              <a:lstStyle/>
              <a:p>
                <a:pPr defTabSz="1088122" fontAlgn="base">
                  <a:spcBef>
                    <a:spcPts val="100"/>
                  </a:spcBef>
                  <a:spcAft>
                    <a:spcPct val="0"/>
                  </a:spcAft>
                  <a:buClr>
                    <a:srgbClr val="F0AB00"/>
                  </a:buClr>
                  <a:buSzPct val="80000"/>
                  <a:defRPr/>
                </a:pPr>
                <a:r>
                  <a:rPr lang="en-US" sz="1000" b="1" kern="0" dirty="0">
                    <a:solidFill>
                      <a:srgbClr val="FFFFFF"/>
                    </a:solidFill>
                    <a:ea typeface="Arial Unicode MS" pitchFamily="34" charset="-128"/>
                    <a:cs typeface="Arial Unicode MS" pitchFamily="34" charset="-128"/>
                  </a:rPr>
                  <a:t>Integration</a:t>
                </a:r>
                <a:br>
                  <a:rPr lang="en-US" sz="1000" b="1" kern="0" dirty="0">
                    <a:solidFill>
                      <a:srgbClr val="FFFFFF"/>
                    </a:solidFill>
                    <a:ea typeface="Arial Unicode MS" pitchFamily="34" charset="-128"/>
                    <a:cs typeface="Arial Unicode MS" pitchFamily="34" charset="-128"/>
                  </a:rPr>
                </a:br>
                <a:r>
                  <a:rPr lang="en-US" sz="1000" b="1" kern="0" dirty="0">
                    <a:solidFill>
                      <a:srgbClr val="FFFFFF"/>
                    </a:solidFill>
                    <a:ea typeface="Arial Unicode MS" pitchFamily="34" charset="-128"/>
                    <a:cs typeface="Arial Unicode MS" pitchFamily="34" charset="-128"/>
                  </a:rPr>
                  <a:t>Blueprint</a:t>
                </a:r>
              </a:p>
            </p:txBody>
          </p:sp>
          <p:sp>
            <p:nvSpPr>
              <p:cNvPr id="93" name="TextBox 92"/>
              <p:cNvSpPr txBox="1"/>
              <p:nvPr/>
            </p:nvSpPr>
            <p:spPr>
              <a:xfrm>
                <a:off x="8134208" y="1249074"/>
                <a:ext cx="1117842" cy="307777"/>
              </a:xfrm>
              <a:prstGeom prst="rect">
                <a:avLst/>
              </a:prstGeom>
              <a:noFill/>
            </p:spPr>
            <p:txBody>
              <a:bodyPr wrap="square" lIns="0" tIns="0" rIns="0" bIns="0" rtlCol="0">
                <a:spAutoFit/>
              </a:bodyPr>
              <a:lstStyle/>
              <a:p>
                <a:pPr defTabSz="1088122" fontAlgn="base">
                  <a:spcBef>
                    <a:spcPts val="100"/>
                  </a:spcBef>
                  <a:spcAft>
                    <a:spcPct val="0"/>
                  </a:spcAft>
                  <a:buClr>
                    <a:srgbClr val="F0AB00"/>
                  </a:buClr>
                  <a:buSzPct val="80000"/>
                  <a:defRPr/>
                </a:pPr>
                <a:r>
                  <a:rPr lang="en-US" sz="1000" b="1" kern="0" dirty="0">
                    <a:solidFill>
                      <a:srgbClr val="FFFFFF"/>
                    </a:solidFill>
                    <a:ea typeface="Arial Unicode MS" pitchFamily="34" charset="-128"/>
                    <a:cs typeface="Arial Unicode MS" pitchFamily="34" charset="-128"/>
                  </a:rPr>
                  <a:t>Business Case</a:t>
                </a:r>
                <a:br>
                  <a:rPr lang="en-US" sz="1000" b="1" kern="0" dirty="0">
                    <a:solidFill>
                      <a:srgbClr val="FFFFFF"/>
                    </a:solidFill>
                    <a:ea typeface="Arial Unicode MS" pitchFamily="34" charset="-128"/>
                    <a:cs typeface="Arial Unicode MS" pitchFamily="34" charset="-128"/>
                  </a:rPr>
                </a:br>
                <a:r>
                  <a:rPr lang="en-US" sz="1000" b="1" kern="0" dirty="0">
                    <a:solidFill>
                      <a:srgbClr val="FFFFFF"/>
                    </a:solidFill>
                    <a:ea typeface="Arial Unicode MS" pitchFamily="34" charset="-128"/>
                    <a:cs typeface="Arial Unicode MS" pitchFamily="34" charset="-128"/>
                  </a:rPr>
                  <a:t>Development</a:t>
                </a:r>
              </a:p>
            </p:txBody>
          </p:sp>
        </p:grpSp>
        <p:grpSp>
          <p:nvGrpSpPr>
            <p:cNvPr id="4" name="Group 3"/>
            <p:cNvGrpSpPr/>
            <p:nvPr/>
          </p:nvGrpSpPr>
          <p:grpSpPr>
            <a:xfrm>
              <a:off x="446681" y="479645"/>
              <a:ext cx="14173713" cy="1340890"/>
              <a:chOff x="446681" y="479645"/>
              <a:chExt cx="14173713" cy="1340890"/>
            </a:xfrm>
          </p:grpSpPr>
          <p:sp>
            <p:nvSpPr>
              <p:cNvPr id="89" name="Pentagon 88"/>
              <p:cNvSpPr/>
              <p:nvPr/>
            </p:nvSpPr>
            <p:spPr bwMode="gray">
              <a:xfrm>
                <a:off x="446681" y="987390"/>
                <a:ext cx="11334838" cy="833145"/>
              </a:xfrm>
              <a:prstGeom prst="homePlate">
                <a:avLst>
                  <a:gd name="adj" fmla="val 0"/>
                </a:avLst>
              </a:prstGeom>
              <a:gradFill>
                <a:gsLst>
                  <a:gs pos="0">
                    <a:srgbClr val="007DB9">
                      <a:alpha val="20000"/>
                    </a:srgbClr>
                  </a:gs>
                  <a:gs pos="50000">
                    <a:schemeClr val="accent3">
                      <a:alpha val="24000"/>
                    </a:schemeClr>
                  </a:gs>
                  <a:gs pos="99000">
                    <a:schemeClr val="accent3">
                      <a:lumMod val="75000"/>
                      <a:alpha val="20000"/>
                    </a:schemeClr>
                  </a:gs>
                </a:gsLst>
                <a:lin ang="10800000" scaled="0"/>
              </a:gradFill>
              <a:ln w="635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dirty="0">
                  <a:solidFill>
                    <a:srgbClr val="FFFFFF"/>
                  </a:solidFill>
                  <a:ea typeface="Arial Unicode MS" pitchFamily="34" charset="-128"/>
                  <a:cs typeface="Arial Unicode MS" pitchFamily="34" charset="-128"/>
                </a:endParaRPr>
              </a:p>
            </p:txBody>
          </p:sp>
          <p:sp>
            <p:nvSpPr>
              <p:cNvPr id="90" name="TextBox 89"/>
              <p:cNvSpPr txBox="1"/>
              <p:nvPr/>
            </p:nvSpPr>
            <p:spPr>
              <a:xfrm>
                <a:off x="778164" y="1198575"/>
                <a:ext cx="2821230" cy="430999"/>
              </a:xfrm>
              <a:prstGeom prst="rect">
                <a:avLst/>
              </a:prstGeom>
              <a:noFill/>
            </p:spPr>
            <p:txBody>
              <a:bodyPr wrap="square" lIns="0" tIns="0" rIns="0" bIns="0" rtlCol="0">
                <a:spAutoFit/>
              </a:bodyPr>
              <a:lstStyle/>
              <a:p>
                <a:pPr defTabSz="1088449" fontAlgn="base">
                  <a:spcBef>
                    <a:spcPts val="600"/>
                  </a:spcBef>
                  <a:spcAft>
                    <a:spcPct val="0"/>
                  </a:spcAft>
                  <a:buClr>
                    <a:srgbClr val="F0AB00"/>
                  </a:buClr>
                  <a:buSzPct val="80000"/>
                  <a:defRPr/>
                </a:pPr>
                <a:r>
                  <a:rPr lang="en-US" sz="1400" b="1" kern="0" dirty="0">
                    <a:solidFill>
                      <a:srgbClr val="FFFFFF"/>
                    </a:solidFill>
                    <a:ea typeface="Arial Unicode MS" pitchFamily="34" charset="-128"/>
                    <a:cs typeface="Arial Unicode MS" pitchFamily="34" charset="-128"/>
                  </a:rPr>
                  <a:t>Design Led</a:t>
                </a:r>
                <a:br>
                  <a:rPr lang="en-US" sz="1400" b="1" kern="0" dirty="0">
                    <a:solidFill>
                      <a:srgbClr val="FFFFFF"/>
                    </a:solidFill>
                    <a:ea typeface="Arial Unicode MS" pitchFamily="34" charset="-128"/>
                    <a:cs typeface="Arial Unicode MS" pitchFamily="34" charset="-128"/>
                  </a:rPr>
                </a:br>
                <a:r>
                  <a:rPr lang="en-US" sz="1400" b="1" kern="0" dirty="0">
                    <a:solidFill>
                      <a:srgbClr val="FFFFFF"/>
                    </a:solidFill>
                    <a:ea typeface="Arial Unicode MS" pitchFamily="34" charset="-128"/>
                    <a:cs typeface="Arial Unicode MS" pitchFamily="34" charset="-128"/>
                  </a:rPr>
                  <a:t>Innovation</a:t>
                </a:r>
              </a:p>
            </p:txBody>
          </p:sp>
          <p:sp>
            <p:nvSpPr>
              <p:cNvPr id="53" name="Title 1"/>
              <p:cNvSpPr txBox="1">
                <a:spLocks/>
              </p:cNvSpPr>
              <p:nvPr/>
            </p:nvSpPr>
            <p:spPr>
              <a:xfrm>
                <a:off x="3433918" y="502894"/>
                <a:ext cx="11186476" cy="627864"/>
              </a:xfrm>
              <a:prstGeom prst="rect">
                <a:avLst/>
              </a:prstGeom>
            </p:spPr>
            <p:txBody>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defTabSz="1088231">
                  <a:lnSpc>
                    <a:spcPct val="85000"/>
                  </a:lnSpc>
                  <a:spcAft>
                    <a:spcPts val="240"/>
                  </a:spcAft>
                  <a:defRPr/>
                </a:pPr>
                <a:r>
                  <a:rPr lang="en-US" sz="2399" kern="0" spc="-54" dirty="0">
                    <a:solidFill>
                      <a:srgbClr val="F0AB00"/>
                    </a:solidFill>
                    <a:latin typeface="Arial"/>
                    <a:ea typeface="BentonSans" charset="0"/>
                    <a:cs typeface="BentonSans" charset="0"/>
                  </a:rPr>
                  <a:t>– Digital Innovation System</a:t>
                </a:r>
                <a:endParaRPr lang="de-DE" sz="2399" dirty="0">
                  <a:solidFill>
                    <a:srgbClr val="F0AB00"/>
                  </a:solidFill>
                  <a:latin typeface="Arial"/>
                </a:endParaRPr>
              </a:p>
            </p:txBody>
          </p:sp>
          <p:pic>
            <p:nvPicPr>
              <p:cNvPr id="109" name="Pictur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119" y="479645"/>
                <a:ext cx="2788920" cy="316992"/>
              </a:xfrm>
              <a:prstGeom prst="rect">
                <a:avLst/>
              </a:prstGeom>
            </p:spPr>
          </p:pic>
        </p:grpSp>
      </p:grpSp>
      <p:sp>
        <p:nvSpPr>
          <p:cNvPr id="108" name="Freeform 107"/>
          <p:cNvSpPr>
            <a:spLocks noChangeArrowheads="1"/>
          </p:cNvSpPr>
          <p:nvPr/>
        </p:nvSpPr>
        <p:spPr bwMode="auto">
          <a:xfrm>
            <a:off x="2767553" y="2414365"/>
            <a:ext cx="1172518" cy="101437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chemeClr val="accent3">
                <a:lumMod val="40000"/>
                <a:lumOff val="60000"/>
              </a:schemeClr>
            </a:solidFill>
            <a:miter lim="800000"/>
            <a:headEnd/>
            <a:tailEnd/>
          </a:ln>
          <a:effectLst/>
        </p:spPr>
        <p:txBody>
          <a:bodyPr wrap="none" anchor="ctr"/>
          <a:lstStyle/>
          <a:p>
            <a:pPr defTabSz="1088449">
              <a:defRPr/>
            </a:pPr>
            <a:endParaRPr lang="en-US" sz="900" dirty="0">
              <a:solidFill>
                <a:srgbClr val="FFFFFF"/>
              </a:solidFill>
            </a:endParaRPr>
          </a:p>
        </p:txBody>
      </p:sp>
      <p:sp>
        <p:nvSpPr>
          <p:cNvPr id="110" name="Freeform 109"/>
          <p:cNvSpPr>
            <a:spLocks noChangeArrowheads="1"/>
          </p:cNvSpPr>
          <p:nvPr/>
        </p:nvSpPr>
        <p:spPr bwMode="auto">
          <a:xfrm>
            <a:off x="1829969" y="3003180"/>
            <a:ext cx="1172518" cy="101437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chemeClr val="accent3">
                <a:lumMod val="40000"/>
                <a:lumOff val="60000"/>
              </a:schemeClr>
            </a:solidFill>
            <a:miter lim="800000"/>
            <a:headEnd/>
            <a:tailEnd/>
          </a:ln>
          <a:effectLst/>
        </p:spPr>
        <p:txBody>
          <a:bodyPr wrap="none" anchor="ctr"/>
          <a:lstStyle/>
          <a:p>
            <a:pPr defTabSz="1088449">
              <a:defRPr/>
            </a:pPr>
            <a:endParaRPr lang="en-US" sz="900" dirty="0">
              <a:solidFill>
                <a:srgbClr val="FFFFFF"/>
              </a:solidFill>
            </a:endParaRPr>
          </a:p>
        </p:txBody>
      </p:sp>
      <p:sp>
        <p:nvSpPr>
          <p:cNvPr id="111" name="Freeform 110"/>
          <p:cNvSpPr>
            <a:spLocks noChangeArrowheads="1"/>
          </p:cNvSpPr>
          <p:nvPr/>
        </p:nvSpPr>
        <p:spPr bwMode="auto">
          <a:xfrm>
            <a:off x="1804805" y="1920778"/>
            <a:ext cx="1172518" cy="101437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chemeClr val="accent3">
                <a:lumMod val="40000"/>
                <a:lumOff val="60000"/>
              </a:schemeClr>
            </a:solidFill>
            <a:miter lim="800000"/>
            <a:headEnd/>
            <a:tailEnd/>
          </a:ln>
          <a:effectLst/>
        </p:spPr>
        <p:txBody>
          <a:bodyPr wrap="none" anchor="ctr"/>
          <a:lstStyle/>
          <a:p>
            <a:pPr defTabSz="1088449">
              <a:defRPr/>
            </a:pPr>
            <a:endParaRPr lang="en-US" sz="900" dirty="0">
              <a:solidFill>
                <a:srgbClr val="FFFFFF"/>
              </a:solidFill>
            </a:endParaRPr>
          </a:p>
        </p:txBody>
      </p:sp>
      <p:sp>
        <p:nvSpPr>
          <p:cNvPr id="112" name="TextBox 111"/>
          <p:cNvSpPr txBox="1"/>
          <p:nvPr/>
        </p:nvSpPr>
        <p:spPr>
          <a:xfrm>
            <a:off x="2687910" y="2858139"/>
            <a:ext cx="1348483" cy="138463"/>
          </a:xfrm>
          <a:prstGeom prst="rect">
            <a:avLst/>
          </a:prstGeom>
          <a:noFill/>
          <a:effectLst/>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ea typeface="Arial Unicode MS" pitchFamily="34" charset="-128"/>
                <a:cs typeface="Arial Unicode MS" pitchFamily="34" charset="-128"/>
              </a:rPr>
              <a:t>S4/HANA</a:t>
            </a:r>
          </a:p>
        </p:txBody>
      </p:sp>
      <p:sp>
        <p:nvSpPr>
          <p:cNvPr id="113" name="TextBox 112"/>
          <p:cNvSpPr txBox="1"/>
          <p:nvPr/>
        </p:nvSpPr>
        <p:spPr>
          <a:xfrm>
            <a:off x="1872685" y="2258384"/>
            <a:ext cx="1055329" cy="276927"/>
          </a:xfrm>
          <a:prstGeom prst="rect">
            <a:avLst/>
          </a:prstGeom>
          <a:noFill/>
          <a:effectLst/>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ea typeface="Arial Unicode MS" pitchFamily="34" charset="-128"/>
                <a:cs typeface="Arial Unicode MS" pitchFamily="34" charset="-128"/>
              </a:rPr>
              <a:t>SAP </a:t>
            </a:r>
            <a:r>
              <a:rPr lang="en-US" sz="900" b="1" kern="0" dirty="0" err="1">
                <a:ea typeface="Arial Unicode MS" pitchFamily="34" charset="-128"/>
                <a:cs typeface="Arial Unicode MS" pitchFamily="34" charset="-128"/>
              </a:rPr>
              <a:t>SuccessFactors</a:t>
            </a:r>
            <a:endParaRPr lang="en-US" sz="900" b="1" kern="0" dirty="0">
              <a:ea typeface="Arial Unicode MS" pitchFamily="34" charset="-128"/>
              <a:cs typeface="Arial Unicode MS" pitchFamily="34" charset="-128"/>
            </a:endParaRPr>
          </a:p>
        </p:txBody>
      </p:sp>
      <p:sp>
        <p:nvSpPr>
          <p:cNvPr id="114" name="TextBox 113"/>
          <p:cNvSpPr txBox="1"/>
          <p:nvPr/>
        </p:nvSpPr>
        <p:spPr>
          <a:xfrm>
            <a:off x="1847928" y="3408795"/>
            <a:ext cx="1055329" cy="138463"/>
          </a:xfrm>
          <a:prstGeom prst="rect">
            <a:avLst/>
          </a:prstGeom>
          <a:noFill/>
          <a:effectLst/>
        </p:spPr>
        <p:txBody>
          <a:bodyPr wrap="square" lIns="0" tIns="0" rIns="0" bIns="0" rtlCol="0">
            <a:spAutoFit/>
          </a:bodyPr>
          <a:lstStyle/>
          <a:p>
            <a:pPr algn="ctr" defTabSz="1088449" fontAlgn="base">
              <a:spcBef>
                <a:spcPts val="600"/>
              </a:spcBef>
              <a:spcAft>
                <a:spcPct val="0"/>
              </a:spcAft>
              <a:buClr>
                <a:srgbClr val="F0AB00"/>
              </a:buClr>
              <a:buSzPct val="80000"/>
              <a:defRPr/>
            </a:pPr>
            <a:r>
              <a:rPr lang="de-DE" sz="900" b="1" kern="0" dirty="0">
                <a:ea typeface="Arial Unicode MS" pitchFamily="34" charset="-128"/>
                <a:cs typeface="Arial Unicode MS" pitchFamily="34" charset="-128"/>
              </a:rPr>
              <a:t>  SAP </a:t>
            </a:r>
            <a:r>
              <a:rPr lang="de-DE" sz="900" b="1" kern="0" dirty="0" err="1">
                <a:ea typeface="Arial Unicode MS" pitchFamily="34" charset="-128"/>
                <a:cs typeface="Arial Unicode MS" pitchFamily="34" charset="-128"/>
              </a:rPr>
              <a:t>Ariba</a:t>
            </a:r>
            <a:endParaRPr lang="en-US" sz="900" b="1" kern="0" dirty="0">
              <a:ea typeface="Arial Unicode MS" pitchFamily="34" charset="-128"/>
              <a:cs typeface="Arial Unicode MS" pitchFamily="34" charset="-128"/>
            </a:endParaRPr>
          </a:p>
        </p:txBody>
      </p:sp>
      <p:sp>
        <p:nvSpPr>
          <p:cNvPr id="115" name="Freeform 114"/>
          <p:cNvSpPr>
            <a:spLocks noChangeArrowheads="1"/>
          </p:cNvSpPr>
          <p:nvPr/>
        </p:nvSpPr>
        <p:spPr bwMode="auto">
          <a:xfrm>
            <a:off x="872488" y="2475931"/>
            <a:ext cx="1172518" cy="101437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chemeClr val="accent3">
                <a:lumMod val="40000"/>
                <a:lumOff val="60000"/>
              </a:schemeClr>
            </a:solidFill>
            <a:miter lim="800000"/>
            <a:headEnd/>
            <a:tailEnd/>
          </a:ln>
          <a:effectLst/>
        </p:spPr>
        <p:txBody>
          <a:bodyPr wrap="none" anchor="ctr"/>
          <a:lstStyle/>
          <a:p>
            <a:pPr defTabSz="1088449">
              <a:defRPr/>
            </a:pPr>
            <a:endParaRPr lang="en-US" sz="900" dirty="0">
              <a:solidFill>
                <a:srgbClr val="FFFFFF"/>
              </a:solidFill>
            </a:endParaRPr>
          </a:p>
        </p:txBody>
      </p:sp>
      <p:sp>
        <p:nvSpPr>
          <p:cNvPr id="116" name="TextBox 115"/>
          <p:cNvSpPr txBox="1"/>
          <p:nvPr/>
        </p:nvSpPr>
        <p:spPr>
          <a:xfrm>
            <a:off x="952480" y="2913566"/>
            <a:ext cx="1055325" cy="169233"/>
          </a:xfrm>
          <a:prstGeom prst="rect">
            <a:avLst/>
          </a:prstGeom>
          <a:noFill/>
          <a:effectLst/>
        </p:spPr>
        <p:txBody>
          <a:bodyPr wrap="square" lIns="0" tIns="0" rIns="0" bIns="0" rtlCol="0">
            <a:spAutoFit/>
          </a:bodyPr>
          <a:lstStyle/>
          <a:p>
            <a:pPr algn="ctr" defTabSz="1088449" fontAlgn="base">
              <a:spcBef>
                <a:spcPts val="600"/>
              </a:spcBef>
              <a:spcAft>
                <a:spcPct val="0"/>
              </a:spcAft>
              <a:buClr>
                <a:srgbClr val="F0AB00"/>
              </a:buClr>
              <a:buSzPct val="80000"/>
              <a:defRPr/>
            </a:pPr>
            <a:r>
              <a:rPr lang="de-DE" sz="1100" b="1" kern="0" dirty="0">
                <a:ea typeface="Arial Unicode MS" pitchFamily="34" charset="-128"/>
                <a:cs typeface="Arial Unicode MS" pitchFamily="34" charset="-128"/>
              </a:rPr>
              <a:t>. . .</a:t>
            </a:r>
            <a:endParaRPr lang="en-US" sz="1100" b="1" kern="0" dirty="0">
              <a:ea typeface="Arial Unicode MS" pitchFamily="34" charset="-128"/>
              <a:cs typeface="Arial Unicode MS" pitchFamily="34" charset="-128"/>
            </a:endParaRPr>
          </a:p>
        </p:txBody>
      </p:sp>
      <p:sp>
        <p:nvSpPr>
          <p:cNvPr id="119" name="Freeform 118"/>
          <p:cNvSpPr>
            <a:spLocks noChangeArrowheads="1"/>
          </p:cNvSpPr>
          <p:nvPr/>
        </p:nvSpPr>
        <p:spPr bwMode="auto">
          <a:xfrm>
            <a:off x="6390539" y="3525987"/>
            <a:ext cx="1172518" cy="1014373"/>
          </a:xfrm>
          <a:custGeom>
            <a:avLst/>
            <a:gdLst>
              <a:gd name="T0" fmla="*/ 572 w 2290"/>
              <a:gd name="T1" fmla="*/ 1981 h 1982"/>
              <a:gd name="T2" fmla="*/ 0 w 2290"/>
              <a:gd name="T3" fmla="*/ 990 h 1982"/>
              <a:gd name="T4" fmla="*/ 572 w 2290"/>
              <a:gd name="T5" fmla="*/ 0 h 1982"/>
              <a:gd name="T6" fmla="*/ 1717 w 2290"/>
              <a:gd name="T7" fmla="*/ 0 h 1982"/>
              <a:gd name="T8" fmla="*/ 2289 w 2290"/>
              <a:gd name="T9" fmla="*/ 990 h 1982"/>
              <a:gd name="T10" fmla="*/ 1717 w 2290"/>
              <a:gd name="T11" fmla="*/ 1981 h 1982"/>
              <a:gd name="T12" fmla="*/ 572 w 2290"/>
              <a:gd name="T13" fmla="*/ 1981 h 1982"/>
            </a:gdLst>
            <a:ahLst/>
            <a:cxnLst>
              <a:cxn ang="0">
                <a:pos x="T0" y="T1"/>
              </a:cxn>
              <a:cxn ang="0">
                <a:pos x="T2" y="T3"/>
              </a:cxn>
              <a:cxn ang="0">
                <a:pos x="T4" y="T5"/>
              </a:cxn>
              <a:cxn ang="0">
                <a:pos x="T6" y="T7"/>
              </a:cxn>
              <a:cxn ang="0">
                <a:pos x="T8" y="T9"/>
              </a:cxn>
              <a:cxn ang="0">
                <a:pos x="T10" y="T11"/>
              </a:cxn>
              <a:cxn ang="0">
                <a:pos x="T12" y="T13"/>
              </a:cxn>
            </a:cxnLst>
            <a:rect l="0" t="0" r="r" b="b"/>
            <a:pathLst>
              <a:path w="2290" h="1982">
                <a:moveTo>
                  <a:pt x="572" y="1981"/>
                </a:moveTo>
                <a:lnTo>
                  <a:pt x="0" y="990"/>
                </a:lnTo>
                <a:lnTo>
                  <a:pt x="572" y="0"/>
                </a:lnTo>
                <a:lnTo>
                  <a:pt x="1717" y="0"/>
                </a:lnTo>
                <a:lnTo>
                  <a:pt x="2289" y="990"/>
                </a:lnTo>
                <a:lnTo>
                  <a:pt x="1717" y="1981"/>
                </a:lnTo>
                <a:lnTo>
                  <a:pt x="572" y="1981"/>
                </a:lnTo>
              </a:path>
            </a:pathLst>
          </a:custGeom>
          <a:solidFill>
            <a:schemeClr val="bg1">
              <a:alpha val="24000"/>
            </a:schemeClr>
          </a:solidFill>
          <a:ln w="12700" cap="flat">
            <a:solidFill>
              <a:schemeClr val="accent3">
                <a:lumMod val="40000"/>
                <a:lumOff val="60000"/>
              </a:schemeClr>
            </a:solidFill>
            <a:miter lim="800000"/>
            <a:headEnd/>
            <a:tailEnd/>
          </a:ln>
          <a:effectLst/>
        </p:spPr>
        <p:txBody>
          <a:bodyPr wrap="none" anchor="ctr"/>
          <a:lstStyle/>
          <a:p>
            <a:pPr defTabSz="1088449">
              <a:defRPr/>
            </a:pPr>
            <a:endParaRPr lang="en-US" sz="900" dirty="0">
              <a:solidFill>
                <a:srgbClr val="FFFFFF"/>
              </a:solidFill>
            </a:endParaRPr>
          </a:p>
        </p:txBody>
      </p:sp>
      <p:sp>
        <p:nvSpPr>
          <p:cNvPr id="120" name="TextBox 119"/>
          <p:cNvSpPr txBox="1"/>
          <p:nvPr/>
        </p:nvSpPr>
        <p:spPr>
          <a:xfrm>
            <a:off x="6329339" y="3899335"/>
            <a:ext cx="1348483" cy="276927"/>
          </a:xfrm>
          <a:prstGeom prst="rect">
            <a:avLst/>
          </a:prstGeom>
          <a:noFill/>
          <a:effectLst/>
        </p:spPr>
        <p:txBody>
          <a:bodyPr wrap="square" lIns="0" tIns="0" rIns="0" bIns="0" rtlCol="0">
            <a:spAutoFit/>
          </a:bodyPr>
          <a:lstStyle/>
          <a:p>
            <a:pPr algn="ctr" defTabSz="1088449" fontAlgn="base">
              <a:spcBef>
                <a:spcPts val="600"/>
              </a:spcBef>
              <a:spcAft>
                <a:spcPct val="0"/>
              </a:spcAft>
              <a:buClr>
                <a:srgbClr val="F0AB00"/>
              </a:buClr>
              <a:buSzPct val="80000"/>
              <a:defRPr/>
            </a:pPr>
            <a:r>
              <a:rPr lang="en-US" sz="900" b="1" kern="0" dirty="0">
                <a:solidFill>
                  <a:schemeClr val="accent3">
                    <a:lumMod val="40000"/>
                    <a:lumOff val="60000"/>
                  </a:schemeClr>
                </a:solidFill>
                <a:ea typeface="Arial Unicode MS" pitchFamily="34" charset="-128"/>
                <a:cs typeface="Arial Unicode MS" pitchFamily="34" charset="-128"/>
              </a:rPr>
              <a:t>Business</a:t>
            </a:r>
            <a:br>
              <a:rPr lang="en-US" sz="900" b="1" kern="0" dirty="0">
                <a:solidFill>
                  <a:schemeClr val="accent3">
                    <a:lumMod val="40000"/>
                    <a:lumOff val="60000"/>
                  </a:schemeClr>
                </a:solidFill>
                <a:ea typeface="Arial Unicode MS" pitchFamily="34" charset="-128"/>
                <a:cs typeface="Arial Unicode MS" pitchFamily="34" charset="-128"/>
              </a:rPr>
            </a:br>
            <a:r>
              <a:rPr lang="en-US" sz="900" b="1" kern="0" dirty="0">
                <a:solidFill>
                  <a:schemeClr val="accent3">
                    <a:lumMod val="40000"/>
                    <a:lumOff val="60000"/>
                  </a:schemeClr>
                </a:solidFill>
                <a:ea typeface="Arial Unicode MS" pitchFamily="34" charset="-128"/>
                <a:cs typeface="Arial Unicode MS" pitchFamily="34" charset="-128"/>
              </a:rPr>
              <a:t>Services</a:t>
            </a:r>
          </a:p>
        </p:txBody>
      </p:sp>
      <p:grpSp>
        <p:nvGrpSpPr>
          <p:cNvPr id="7" name="Group 6"/>
          <p:cNvGrpSpPr/>
          <p:nvPr/>
        </p:nvGrpSpPr>
        <p:grpSpPr>
          <a:xfrm>
            <a:off x="9072628" y="894"/>
            <a:ext cx="3903241" cy="6856215"/>
            <a:chOff x="9073401" y="0"/>
            <a:chExt cx="3904257" cy="6858000"/>
          </a:xfrm>
        </p:grpSpPr>
        <p:grpSp>
          <p:nvGrpSpPr>
            <p:cNvPr id="39" name="Group 38"/>
            <p:cNvGrpSpPr/>
            <p:nvPr/>
          </p:nvGrpSpPr>
          <p:grpSpPr>
            <a:xfrm>
              <a:off x="9073401" y="0"/>
              <a:ext cx="3128670" cy="6858000"/>
              <a:chOff x="9073401" y="0"/>
              <a:chExt cx="3128670" cy="6858000"/>
            </a:xfrm>
          </p:grpSpPr>
          <p:sp>
            <p:nvSpPr>
              <p:cNvPr id="40" name="Rectangle 39"/>
              <p:cNvSpPr/>
              <p:nvPr/>
            </p:nvSpPr>
            <p:spPr bwMode="gray">
              <a:xfrm>
                <a:off x="9073401" y="0"/>
                <a:ext cx="3128669" cy="6858000"/>
              </a:xfrm>
              <a:prstGeom prst="rect">
                <a:avLst/>
              </a:prstGeom>
              <a:gradFill>
                <a:gsLst>
                  <a:gs pos="0">
                    <a:schemeClr val="accent3">
                      <a:lumMod val="50000"/>
                      <a:alpha val="65000"/>
                    </a:schemeClr>
                  </a:gs>
                  <a:gs pos="100000">
                    <a:schemeClr val="accent3">
                      <a:lumMod val="50000"/>
                    </a:schemeClr>
                  </a:gs>
                </a:gsLst>
                <a:lin ang="0" scaled="0"/>
              </a:gradFill>
              <a:ln w="6350" algn="ctr">
                <a:noFill/>
                <a:miter lim="800000"/>
                <a:headEnd/>
                <a:tailEnd/>
              </a:ln>
              <a:effectLst>
                <a:outerShdw blurRad="203200" dist="139700" dir="8100000" algn="tr" rotWithShape="0">
                  <a:prstClr val="black">
                    <a:alpha val="82000"/>
                  </a:prstClr>
                </a:outerShdw>
              </a:effectLst>
            </p:spPr>
            <p:txBody>
              <a:bodyPr lIns="44988" tIns="35991" rIns="44988" bIns="35991" rtlCol="0" anchor="ctr"/>
              <a:lstStyle/>
              <a:p>
                <a:pPr algn="ctr" defTabSz="457063">
                  <a:spcBef>
                    <a:spcPct val="50000"/>
                  </a:spcBef>
                  <a:buClr>
                    <a:srgbClr val="F0AB00"/>
                  </a:buClr>
                  <a:buSzPct val="80000"/>
                  <a:defRPr/>
                </a:pPr>
                <a:endParaRPr lang="en-US" sz="1000" kern="0" err="1">
                  <a:solidFill>
                    <a:sysClr val="windowText" lastClr="000000"/>
                  </a:solidFill>
                  <a:ea typeface="Arial Unicode MS" pitchFamily="34" charset="-128"/>
                  <a:cs typeface="Arial Unicode MS" pitchFamily="34" charset="-128"/>
                </a:endParaRPr>
              </a:p>
            </p:txBody>
          </p:sp>
          <p:sp>
            <p:nvSpPr>
              <p:cNvPr id="41" name="TextBox 40"/>
              <p:cNvSpPr txBox="1"/>
              <p:nvPr/>
            </p:nvSpPr>
            <p:spPr>
              <a:xfrm>
                <a:off x="9382127" y="2611067"/>
                <a:ext cx="1524000" cy="1096724"/>
              </a:xfrm>
              <a:prstGeom prst="rect">
                <a:avLst/>
              </a:prstGeom>
              <a:noFill/>
            </p:spPr>
            <p:txBody>
              <a:bodyPr wrap="square" lIns="0" tIns="0" rIns="0" bIns="0" rtlCol="0">
                <a:noAutofit/>
              </a:bodyPr>
              <a:lstStyle/>
              <a:p>
                <a:pPr marL="122201" indent="-122201"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Security</a:t>
                </a:r>
              </a:p>
              <a:p>
                <a:pPr marL="122201" indent="-122201"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Mobile</a:t>
                </a:r>
              </a:p>
              <a:p>
                <a:pPr marL="122201" indent="-122201"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Integration</a:t>
                </a:r>
              </a:p>
            </p:txBody>
          </p:sp>
          <p:pic>
            <p:nvPicPr>
              <p:cNvPr id="42" name="Picture 41"/>
              <p:cNvPicPr>
                <a:picLocks noChangeAspect="1"/>
              </p:cNvPicPr>
              <p:nvPr/>
            </p:nvPicPr>
            <p:blipFill rotWithShape="1">
              <a:blip r:embed="rId8" cstate="print">
                <a:extLst>
                  <a:ext uri="{28A0092B-C50C-407E-A947-70E740481C1C}">
                    <a14:useLocalDpi xmlns:a14="http://schemas.microsoft.com/office/drawing/2010/main"/>
                  </a:ext>
                </a:extLst>
              </a:blip>
              <a:srcRect b="-10627"/>
              <a:stretch/>
            </p:blipFill>
            <p:spPr>
              <a:xfrm>
                <a:off x="9335628" y="4427684"/>
                <a:ext cx="2376595" cy="2136512"/>
              </a:xfrm>
              <a:prstGeom prst="rect">
                <a:avLst/>
              </a:prstGeom>
            </p:spPr>
          </p:pic>
          <p:sp>
            <p:nvSpPr>
              <p:cNvPr id="43" name="TextBox 42"/>
              <p:cNvSpPr txBox="1"/>
              <p:nvPr/>
            </p:nvSpPr>
            <p:spPr>
              <a:xfrm>
                <a:off x="10486753" y="2611067"/>
                <a:ext cx="1715318" cy="1096724"/>
              </a:xfrm>
              <a:prstGeom prst="rect">
                <a:avLst/>
              </a:prstGeom>
              <a:noFill/>
            </p:spPr>
            <p:txBody>
              <a:bodyPr wrap="square" lIns="0" tIns="0" rIns="0" bIns="0" rtlCol="0">
                <a:noAutofit/>
              </a:bodyPr>
              <a:lstStyle/>
              <a:p>
                <a:pPr marL="122201" indent="-122201"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Analytics</a:t>
                </a:r>
              </a:p>
              <a:p>
                <a:pPr marL="122201" indent="-122201"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Business Services</a:t>
                </a:r>
              </a:p>
              <a:p>
                <a:pPr marL="122201" indent="-122201"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UX &amp; Collaboration</a:t>
                </a:r>
              </a:p>
              <a:p>
                <a:pPr marL="122201" indent="-122201" defTabSz="914126">
                  <a:spcBef>
                    <a:spcPts val="600"/>
                  </a:spcBef>
                  <a:buClr>
                    <a:srgbClr val="FFFFFF"/>
                  </a:buClr>
                  <a:buSzPct val="80000"/>
                  <a:buFont typeface="Arial" charset="0"/>
                  <a:buChar char="•"/>
                  <a:defRPr/>
                </a:pPr>
                <a:endParaRPr lang="en-US" sz="1200" kern="0" dirty="0">
                  <a:solidFill>
                    <a:srgbClr val="FFFFFF"/>
                  </a:solidFill>
                  <a:ea typeface="Arial Unicode MS" pitchFamily="34" charset="-128"/>
                  <a:cs typeface="Arial Unicode MS" pitchFamily="34" charset="-128"/>
                </a:endParaRPr>
              </a:p>
            </p:txBody>
          </p:sp>
          <p:grpSp>
            <p:nvGrpSpPr>
              <p:cNvPr id="45" name="Group 44"/>
              <p:cNvGrpSpPr/>
              <p:nvPr/>
            </p:nvGrpSpPr>
            <p:grpSpPr>
              <a:xfrm>
                <a:off x="9335628" y="2474118"/>
                <a:ext cx="2596724" cy="1742999"/>
                <a:chOff x="8712472" y="2474118"/>
                <a:chExt cx="3153403" cy="1742999"/>
              </a:xfrm>
            </p:grpSpPr>
            <p:cxnSp>
              <p:nvCxnSpPr>
                <p:cNvPr id="64" name="Straight Connector 63"/>
                <p:cNvCxnSpPr>
                  <a:cxnSpLocks/>
                </p:cNvCxnSpPr>
                <p:nvPr/>
              </p:nvCxnSpPr>
              <p:spPr>
                <a:xfrm>
                  <a:off x="8712472" y="4217117"/>
                  <a:ext cx="3096937" cy="0"/>
                </a:xfrm>
                <a:prstGeom prst="line">
                  <a:avLst/>
                </a:prstGeom>
                <a:ln w="25400">
                  <a:solidFill>
                    <a:srgbClr val="F0AB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cxnSpLocks/>
                </p:cNvCxnSpPr>
                <p:nvPr/>
              </p:nvCxnSpPr>
              <p:spPr>
                <a:xfrm>
                  <a:off x="8768938" y="2474118"/>
                  <a:ext cx="3096937" cy="0"/>
                </a:xfrm>
                <a:prstGeom prst="line">
                  <a:avLst/>
                </a:prstGeom>
                <a:ln w="25400">
                  <a:solidFill>
                    <a:srgbClr val="F0AB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9335629" y="2176938"/>
                <a:ext cx="2423090" cy="2040179"/>
                <a:chOff x="9012942" y="2176938"/>
                <a:chExt cx="3372781" cy="2040179"/>
              </a:xfrm>
            </p:grpSpPr>
            <p:sp>
              <p:nvSpPr>
                <p:cNvPr id="59" name="TextBox 58"/>
                <p:cNvSpPr txBox="1"/>
                <p:nvPr/>
              </p:nvSpPr>
              <p:spPr>
                <a:xfrm>
                  <a:off x="9012942" y="3919937"/>
                  <a:ext cx="3308059" cy="297180"/>
                </a:xfrm>
                <a:prstGeom prst="rect">
                  <a:avLst/>
                </a:prstGeom>
                <a:noFill/>
              </p:spPr>
              <p:txBody>
                <a:bodyPr wrap="square" lIns="0" tIns="0" rIns="0" bIns="0" rtlCol="0" anchor="t" anchorCtr="0">
                  <a:noAutofit/>
                </a:bodyPr>
                <a:lstStyle/>
                <a:p>
                  <a:pPr defTabSz="914126">
                    <a:buClr>
                      <a:srgbClr val="F0AB00"/>
                    </a:buClr>
                    <a:buSzPct val="80000"/>
                    <a:defRPr/>
                  </a:pPr>
                  <a:r>
                    <a:rPr lang="en-US" sz="1400" b="1" kern="0" dirty="0">
                      <a:solidFill>
                        <a:srgbClr val="F0AB00"/>
                      </a:solidFill>
                      <a:ea typeface="BentonSans" charset="0"/>
                      <a:cs typeface="BentonSans" charset="0"/>
                    </a:rPr>
                    <a:t>Open</a:t>
                  </a:r>
                </a:p>
              </p:txBody>
            </p:sp>
            <p:sp>
              <p:nvSpPr>
                <p:cNvPr id="61" name="TextBox 60"/>
                <p:cNvSpPr txBox="1"/>
                <p:nvPr/>
              </p:nvSpPr>
              <p:spPr>
                <a:xfrm>
                  <a:off x="9077664" y="2176938"/>
                  <a:ext cx="3308059" cy="297180"/>
                </a:xfrm>
                <a:prstGeom prst="rect">
                  <a:avLst/>
                </a:prstGeom>
                <a:noFill/>
              </p:spPr>
              <p:txBody>
                <a:bodyPr wrap="square" lIns="0" tIns="0" rIns="0" bIns="0" rtlCol="0" anchor="t" anchorCtr="0">
                  <a:noAutofit/>
                </a:bodyPr>
                <a:lstStyle/>
                <a:p>
                  <a:pPr defTabSz="914126">
                    <a:buClr>
                      <a:srgbClr val="F0AB00"/>
                    </a:buClr>
                    <a:buSzPct val="80000"/>
                    <a:defRPr/>
                  </a:pPr>
                  <a:r>
                    <a:rPr lang="en-US" sz="1400" b="1" kern="0" dirty="0">
                      <a:solidFill>
                        <a:srgbClr val="F0AB00"/>
                      </a:solidFill>
                      <a:ea typeface="BentonSans" charset="0"/>
                      <a:cs typeface="BentonSans" charset="0"/>
                    </a:rPr>
                    <a:t>Rich</a:t>
                  </a:r>
                </a:p>
              </p:txBody>
            </p:sp>
          </p:grpSp>
        </p:grpSp>
        <p:sp>
          <p:nvSpPr>
            <p:cNvPr id="121" name="TextBox 120"/>
            <p:cNvSpPr txBox="1"/>
            <p:nvPr/>
          </p:nvSpPr>
          <p:spPr>
            <a:xfrm>
              <a:off x="9334120" y="990082"/>
              <a:ext cx="2473598" cy="896097"/>
            </a:xfrm>
            <a:prstGeom prst="rect">
              <a:avLst/>
            </a:prstGeom>
            <a:noFill/>
          </p:spPr>
          <p:txBody>
            <a:bodyPr wrap="square" lIns="0" tIns="0" rIns="0" bIns="0" rtlCol="0">
              <a:noAutofit/>
            </a:bodyPr>
            <a:lstStyle/>
            <a:p>
              <a:pPr marL="231705" indent="-231705"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Customer</a:t>
              </a:r>
            </a:p>
            <a:p>
              <a:pPr marL="231705" indent="-231705"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SAP</a:t>
              </a:r>
            </a:p>
            <a:p>
              <a:pPr marL="231705" indent="-231705" defTabSz="914126">
                <a:spcBef>
                  <a:spcPts val="600"/>
                </a:spcBef>
                <a:buClr>
                  <a:srgbClr val="FFFFFF"/>
                </a:buClr>
                <a:buSzPct val="80000"/>
                <a:buFont typeface="Arial" charset="0"/>
                <a:buChar char="•"/>
                <a:defRPr/>
              </a:pPr>
              <a:r>
                <a:rPr lang="en-US" sz="1200" kern="0" dirty="0">
                  <a:solidFill>
                    <a:srgbClr val="FFFFFF"/>
                  </a:solidFill>
                  <a:ea typeface="Arial Unicode MS" pitchFamily="34" charset="-128"/>
                  <a:cs typeface="Arial Unicode MS" pitchFamily="34" charset="-128"/>
                </a:rPr>
                <a:t>Partner</a:t>
              </a:r>
              <a:endParaRPr lang="en-US" sz="1400" kern="0" dirty="0">
                <a:solidFill>
                  <a:srgbClr val="FFFFFF"/>
                </a:solidFill>
                <a:ea typeface="Arial Unicode MS" pitchFamily="34" charset="-128"/>
                <a:cs typeface="Arial Unicode MS" pitchFamily="34" charset="-128"/>
              </a:endParaRPr>
            </a:p>
          </p:txBody>
        </p:sp>
        <p:sp>
          <p:nvSpPr>
            <p:cNvPr id="122" name="TextBox 121"/>
            <p:cNvSpPr txBox="1"/>
            <p:nvPr/>
          </p:nvSpPr>
          <p:spPr>
            <a:xfrm>
              <a:off x="9334121" y="619554"/>
              <a:ext cx="3643537" cy="297180"/>
            </a:xfrm>
            <a:prstGeom prst="rect">
              <a:avLst/>
            </a:prstGeom>
            <a:noFill/>
          </p:spPr>
          <p:txBody>
            <a:bodyPr wrap="square" lIns="0" tIns="0" rIns="0" bIns="0" rtlCol="0" anchor="t" anchorCtr="0">
              <a:noAutofit/>
            </a:bodyPr>
            <a:lstStyle/>
            <a:p>
              <a:pPr defTabSz="914126">
                <a:buClr>
                  <a:srgbClr val="F0AB00"/>
                </a:buClr>
                <a:buSzPct val="80000"/>
                <a:defRPr/>
              </a:pPr>
              <a:r>
                <a:rPr lang="en-US" sz="1400" b="1" kern="0" dirty="0">
                  <a:solidFill>
                    <a:srgbClr val="F0AB00"/>
                  </a:solidFill>
                  <a:ea typeface="BentonSans" charset="0"/>
                  <a:cs typeface="BentonSans" charset="0"/>
                </a:rPr>
                <a:t>Applications</a:t>
              </a:r>
            </a:p>
          </p:txBody>
        </p:sp>
        <p:cxnSp>
          <p:nvCxnSpPr>
            <p:cNvPr id="124" name="Straight Connector 123"/>
            <p:cNvCxnSpPr>
              <a:cxnSpLocks/>
            </p:cNvCxnSpPr>
            <p:nvPr/>
          </p:nvCxnSpPr>
          <p:spPr>
            <a:xfrm>
              <a:off x="9334120" y="906213"/>
              <a:ext cx="2550226" cy="0"/>
            </a:xfrm>
            <a:prstGeom prst="line">
              <a:avLst/>
            </a:prstGeom>
            <a:ln w="25400">
              <a:solidFill>
                <a:srgbClr val="F0AB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28657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25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247650"/>
            <a:ext cx="12195174" cy="66103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#274948</a:t>
            </a:r>
          </a:p>
        </p:txBody>
      </p:sp>
      <p:sp>
        <p:nvSpPr>
          <p:cNvPr id="10" name="Rectangle 2"/>
          <p:cNvSpPr/>
          <p:nvPr/>
        </p:nvSpPr>
        <p:spPr>
          <a:xfrm>
            <a:off x="336550" y="1282121"/>
            <a:ext cx="4190030" cy="207914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2" name="TextBox 7"/>
          <p:cNvSpPr txBox="1"/>
          <p:nvPr/>
        </p:nvSpPr>
        <p:spPr>
          <a:xfrm>
            <a:off x="528741" y="1671811"/>
            <a:ext cx="4150204" cy="1384674"/>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SAP customers </a:t>
            </a:r>
            <a:r>
              <a:rPr lang="en-US" sz="2400" b="1" dirty="0">
                <a:latin typeface="Arial" pitchFamily="34" charset="0"/>
                <a:cs typeface="Arial" pitchFamily="34" charset="0"/>
              </a:rPr>
              <a:t>represent  </a:t>
            </a:r>
            <a:br>
              <a:rPr lang="en-US" sz="2400" b="1" dirty="0">
                <a:latin typeface="Arial" pitchFamily="34" charset="0"/>
                <a:cs typeface="Arial" pitchFamily="34" charset="0"/>
              </a:rPr>
            </a:br>
            <a:r>
              <a:rPr lang="en-US" sz="3599" b="1" dirty="0">
                <a:latin typeface="Arial" pitchFamily="34" charset="0"/>
                <a:cs typeface="Arial" pitchFamily="34" charset="0"/>
              </a:rPr>
              <a:t>92% </a:t>
            </a:r>
            <a:r>
              <a:rPr lang="en-US" sz="2400" b="1" dirty="0">
                <a:latin typeface="Arial" pitchFamily="34" charset="0"/>
                <a:cs typeface="Arial" pitchFamily="34" charset="0"/>
              </a:rPr>
              <a:t>of Forbes Global </a:t>
            </a:r>
            <a:br>
              <a:rPr lang="en-US" sz="2400" b="1" dirty="0">
                <a:latin typeface="Arial" pitchFamily="34" charset="0"/>
                <a:cs typeface="Arial" pitchFamily="34" charset="0"/>
              </a:rPr>
            </a:br>
            <a:r>
              <a:rPr lang="en-US" sz="2400" b="1" dirty="0">
                <a:latin typeface="Arial" pitchFamily="34" charset="0"/>
                <a:cs typeface="Arial" pitchFamily="34" charset="0"/>
              </a:rPr>
              <a:t>2000 companies.</a:t>
            </a:r>
            <a:endParaRPr lang="en-US" sz="2400" b="1" kern="0" dirty="0">
              <a:latin typeface="Arial" pitchFamily="34" charset="0"/>
              <a:ea typeface="Arial Unicode MS" pitchFamily="34" charset="-128"/>
              <a:cs typeface="Arial" pitchFamily="34" charset="0"/>
            </a:endParaRPr>
          </a:p>
        </p:txBody>
      </p:sp>
      <p:pic>
        <p:nvPicPr>
          <p:cNvPr id="8" name="Picture 7">
            <a:extLst>
              <a:ext uri="{FF2B5EF4-FFF2-40B4-BE49-F238E27FC236}">
                <a16:creationId xmlns:a16="http://schemas.microsoft.com/office/drawing/2014/main" id="{7C037D2F-D5F1-407C-BE90-C935BFD1F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367623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22" y="247651"/>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#273675</a:t>
            </a:r>
          </a:p>
        </p:txBody>
      </p:sp>
      <p:sp>
        <p:nvSpPr>
          <p:cNvPr id="8" name="Rectangle 6"/>
          <p:cNvSpPr/>
          <p:nvPr/>
        </p:nvSpPr>
        <p:spPr>
          <a:xfrm>
            <a:off x="327743" y="2788853"/>
            <a:ext cx="4266212" cy="2301081"/>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5"/>
          <p:cNvSpPr txBox="1"/>
          <p:nvPr/>
        </p:nvSpPr>
        <p:spPr>
          <a:xfrm>
            <a:off x="502328" y="2876849"/>
            <a:ext cx="3847295" cy="2061626"/>
          </a:xfrm>
          <a:prstGeom prst="rect">
            <a:avLst/>
          </a:prstGeom>
          <a:noFill/>
        </p:spPr>
        <p:txBody>
          <a:bodyPr wrap="square" rtlCol="0">
            <a:spAutoFit/>
          </a:bodyPr>
          <a:lstStyle/>
          <a:p>
            <a:pPr defTabSz="914217" fontAlgn="base">
              <a:spcAft>
                <a:spcPct val="0"/>
              </a:spcAft>
              <a:buClr>
                <a:srgbClr val="F0AB00"/>
              </a:buClr>
              <a:buSzPct val="80000"/>
            </a:pPr>
            <a:r>
              <a:rPr lang="en-US" sz="3199" b="1" dirty="0">
                <a:latin typeface="Arial" pitchFamily="34" charset="0"/>
                <a:cs typeface="Arial" pitchFamily="34" charset="0"/>
              </a:rPr>
              <a:t>80% </a:t>
            </a:r>
            <a:r>
              <a:rPr lang="en-US" sz="2400" b="1" dirty="0">
                <a:latin typeface="Arial" pitchFamily="34" charset="0"/>
                <a:cs typeface="Arial" pitchFamily="34" charset="0"/>
              </a:rPr>
              <a:t>of </a:t>
            </a:r>
            <a:r>
              <a:rPr lang="en-US" sz="2400" b="1" dirty="0">
                <a:solidFill>
                  <a:schemeClr val="accent1"/>
                </a:solidFill>
                <a:latin typeface="Arial" pitchFamily="34" charset="0"/>
                <a:cs typeface="Arial" pitchFamily="34" charset="0"/>
              </a:rPr>
              <a:t>our customers </a:t>
            </a:r>
            <a:r>
              <a:rPr lang="en-US" sz="2400" b="1" dirty="0">
                <a:latin typeface="Arial" pitchFamily="34" charset="0"/>
                <a:cs typeface="Arial" pitchFamily="34" charset="0"/>
              </a:rPr>
              <a:t>are small and midsize enterprises using </a:t>
            </a:r>
            <a:br>
              <a:rPr lang="en-US" sz="2400" b="1" dirty="0">
                <a:latin typeface="Arial" pitchFamily="34" charset="0"/>
                <a:cs typeface="Arial" pitchFamily="34" charset="0"/>
              </a:rPr>
            </a:br>
            <a:r>
              <a:rPr lang="en-US" sz="2400" b="1" dirty="0">
                <a:latin typeface="Arial" pitchFamily="34" charset="0"/>
                <a:cs typeface="Arial" pitchFamily="34" charset="0"/>
              </a:rPr>
              <a:t>SAP software to solve business challenges.</a:t>
            </a:r>
            <a:endParaRPr lang="en-US" sz="2400" b="1" dirty="0"/>
          </a:p>
        </p:txBody>
      </p:sp>
      <p:pic>
        <p:nvPicPr>
          <p:cNvPr id="9" name="Picture 8">
            <a:extLst>
              <a:ext uri="{FF2B5EF4-FFF2-40B4-BE49-F238E27FC236}">
                <a16:creationId xmlns:a16="http://schemas.microsoft.com/office/drawing/2014/main" id="{17B2F956-FF92-452C-A698-1957910B5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56872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247650"/>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#272415</a:t>
            </a:r>
          </a:p>
        </p:txBody>
      </p:sp>
      <p:sp>
        <p:nvSpPr>
          <p:cNvPr id="12" name="Rectangle 2"/>
          <p:cNvSpPr/>
          <p:nvPr/>
        </p:nvSpPr>
        <p:spPr>
          <a:xfrm>
            <a:off x="7067327" y="3034598"/>
            <a:ext cx="4802662" cy="1710475"/>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3" name="TextBox 3"/>
          <p:cNvSpPr txBox="1"/>
          <p:nvPr/>
        </p:nvSpPr>
        <p:spPr>
          <a:xfrm>
            <a:off x="7238736" y="3165538"/>
            <a:ext cx="4783618" cy="1384866"/>
          </a:xfrm>
          <a:prstGeom prst="rect">
            <a:avLst/>
          </a:prstGeom>
          <a:noFill/>
        </p:spPr>
        <p:txBody>
          <a:bodyPr wrap="square" rtlCol="0">
            <a:spAutoFit/>
          </a:bodyPr>
          <a:lstStyle/>
          <a:p>
            <a:pPr defTabSz="914217"/>
            <a:r>
              <a:rPr lang="en-US" sz="2400" b="1" dirty="0">
                <a:solidFill>
                  <a:schemeClr val="accent1"/>
                </a:solidFill>
                <a:latin typeface="Arial" pitchFamily="34" charset="0"/>
                <a:cs typeface="Arial" pitchFamily="34" charset="0"/>
              </a:rPr>
              <a:t>SAP systems </a:t>
            </a:r>
            <a:r>
              <a:rPr lang="en-US" sz="2400" b="1" dirty="0">
                <a:latin typeface="Arial" pitchFamily="34" charset="0"/>
                <a:cs typeface="Arial" pitchFamily="34" charset="0"/>
              </a:rPr>
              <a:t>touch </a:t>
            </a:r>
          </a:p>
          <a:p>
            <a:pPr defTabSz="914217"/>
            <a:r>
              <a:rPr lang="en-US" sz="3599" b="1" dirty="0">
                <a:latin typeface="Arial" pitchFamily="34" charset="0"/>
                <a:cs typeface="Arial" pitchFamily="34" charset="0"/>
              </a:rPr>
              <a:t>$23 trillion </a:t>
            </a:r>
            <a:r>
              <a:rPr lang="en-US" sz="2400" b="1" dirty="0">
                <a:latin typeface="Arial" pitchFamily="34" charset="0"/>
                <a:cs typeface="Arial" pitchFamily="34" charset="0"/>
              </a:rPr>
              <a:t>of consumer purchases around the world.</a:t>
            </a:r>
          </a:p>
        </p:txBody>
      </p:sp>
      <p:sp>
        <p:nvSpPr>
          <p:cNvPr id="14" name="TextBox 9"/>
          <p:cNvSpPr txBox="1"/>
          <p:nvPr/>
        </p:nvSpPr>
        <p:spPr>
          <a:xfrm>
            <a:off x="10299410" y="6641911"/>
            <a:ext cx="1570579" cy="123083"/>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800" dirty="0">
                <a:solidFill>
                  <a:schemeClr val="tx1">
                    <a:lumMod val="65000"/>
                    <a:lumOff val="35000"/>
                  </a:schemeClr>
                </a:solidFill>
              </a:rPr>
              <a:t>note: $ currency amount is in USD</a:t>
            </a:r>
            <a:endParaRPr lang="en-US" sz="800" kern="0" dirty="0">
              <a:solidFill>
                <a:schemeClr val="tx1">
                  <a:lumMod val="65000"/>
                  <a:lumOff val="35000"/>
                </a:schemeClr>
              </a:solidFill>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33A571B5-9BEF-49D6-A537-5E9844CD4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176616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22" y="247650"/>
            <a:ext cx="12192353"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#272120</a:t>
            </a:r>
          </a:p>
        </p:txBody>
      </p:sp>
      <p:sp>
        <p:nvSpPr>
          <p:cNvPr id="8" name="Rectangle 5"/>
          <p:cNvSpPr/>
          <p:nvPr/>
        </p:nvSpPr>
        <p:spPr>
          <a:xfrm>
            <a:off x="326774" y="3030012"/>
            <a:ext cx="4190030"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6"/>
          <p:cNvSpPr txBox="1"/>
          <p:nvPr/>
        </p:nvSpPr>
        <p:spPr>
          <a:xfrm>
            <a:off x="479139" y="3182377"/>
            <a:ext cx="4418577" cy="1753920"/>
          </a:xfrm>
          <a:prstGeom prst="rect">
            <a:avLst/>
          </a:prstGeom>
          <a:noFill/>
        </p:spPr>
        <p:txBody>
          <a:bodyPr wrap="square" rtlCol="0">
            <a:spAutoFit/>
          </a:bodyPr>
          <a:lstStyle/>
          <a:p>
            <a:r>
              <a:rPr lang="en-US" sz="2400" b="1" dirty="0">
                <a:solidFill>
                  <a:schemeClr val="accent1"/>
                </a:solidFill>
                <a:latin typeface="Arial" pitchFamily="34" charset="0"/>
                <a:cs typeface="Arial" pitchFamily="34" charset="0"/>
              </a:rPr>
              <a:t>SAP customers </a:t>
            </a:r>
            <a:r>
              <a:rPr lang="en-US" sz="2400" b="1" dirty="0">
                <a:latin typeface="Arial" pitchFamily="34" charset="0"/>
                <a:cs typeface="Arial" pitchFamily="34" charset="0"/>
              </a:rPr>
              <a:t>represent</a:t>
            </a:r>
            <a:br>
              <a:rPr lang="en-US" sz="2400" b="1" dirty="0">
                <a:latin typeface="Arial" pitchFamily="34" charset="0"/>
                <a:cs typeface="Arial" pitchFamily="34" charset="0"/>
              </a:rPr>
            </a:br>
            <a:r>
              <a:rPr lang="en-US" sz="3599" b="1" dirty="0">
                <a:latin typeface="Arial" pitchFamily="34" charset="0"/>
                <a:cs typeface="Arial" pitchFamily="34" charset="0"/>
              </a:rPr>
              <a:t>98% </a:t>
            </a:r>
            <a:r>
              <a:rPr lang="en-US" sz="2400" b="1" dirty="0">
                <a:latin typeface="Arial" pitchFamily="34" charset="0"/>
                <a:cs typeface="Arial" pitchFamily="34" charset="0"/>
              </a:rPr>
              <a:t>of the top 100 </a:t>
            </a:r>
            <a:br>
              <a:rPr lang="en-US" sz="2400" b="1" dirty="0">
                <a:latin typeface="Arial" pitchFamily="34" charset="0"/>
                <a:cs typeface="Arial" pitchFamily="34" charset="0"/>
              </a:rPr>
            </a:br>
            <a:r>
              <a:rPr lang="en-US" sz="2400" b="1" dirty="0">
                <a:latin typeface="Arial" pitchFamily="34" charset="0"/>
                <a:cs typeface="Arial" pitchFamily="34" charset="0"/>
              </a:rPr>
              <a:t>most valued brands in </a:t>
            </a:r>
            <a:br>
              <a:rPr lang="en-US" sz="2400" b="1" dirty="0">
                <a:latin typeface="Arial" pitchFamily="34" charset="0"/>
                <a:cs typeface="Arial" pitchFamily="34" charset="0"/>
              </a:rPr>
            </a:br>
            <a:r>
              <a:rPr lang="en-US" sz="2400" b="1" dirty="0">
                <a:latin typeface="Arial" pitchFamily="34" charset="0"/>
                <a:cs typeface="Arial" pitchFamily="34" charset="0"/>
              </a:rPr>
              <a:t>the world.</a:t>
            </a:r>
          </a:p>
        </p:txBody>
      </p:sp>
      <p:pic>
        <p:nvPicPr>
          <p:cNvPr id="9" name="Picture 8">
            <a:extLst>
              <a:ext uri="{FF2B5EF4-FFF2-40B4-BE49-F238E27FC236}">
                <a16:creationId xmlns:a16="http://schemas.microsoft.com/office/drawing/2014/main" id="{E6D9C5C3-0887-4BA9-B45D-54C8BB531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112890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2821" y="247650"/>
            <a:ext cx="12192353" cy="6610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#272409</a:t>
            </a:r>
          </a:p>
        </p:txBody>
      </p:sp>
      <p:sp>
        <p:nvSpPr>
          <p:cNvPr id="10" name="Rectangle 3"/>
          <p:cNvSpPr/>
          <p:nvPr/>
        </p:nvSpPr>
        <p:spPr>
          <a:xfrm>
            <a:off x="332117" y="3033011"/>
            <a:ext cx="3717370"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12"/>
          <p:cNvSpPr txBox="1"/>
          <p:nvPr/>
        </p:nvSpPr>
        <p:spPr>
          <a:xfrm>
            <a:off x="500796" y="3181375"/>
            <a:ext cx="3680234"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solidFill>
                  <a:schemeClr val="accent1"/>
                </a:solidFill>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63%</a:t>
            </a:r>
            <a:r>
              <a:rPr lang="en-US" sz="2400" b="1" dirty="0">
                <a:latin typeface="Arial" pitchFamily="34" charset="0"/>
                <a:cs typeface="Arial" pitchFamily="34" charset="0"/>
              </a:rPr>
              <a:t> of the world’s </a:t>
            </a:r>
            <a:br>
              <a:rPr lang="en-US" sz="2400" b="1" dirty="0">
                <a:latin typeface="Arial" pitchFamily="34" charset="0"/>
                <a:cs typeface="Arial" pitchFamily="34" charset="0"/>
              </a:rPr>
            </a:br>
            <a:r>
              <a:rPr lang="en-US" sz="2400" b="1" dirty="0">
                <a:latin typeface="Arial" pitchFamily="34" charset="0"/>
                <a:cs typeface="Arial" pitchFamily="34" charset="0"/>
              </a:rPr>
              <a:t>brand-name jeans.</a:t>
            </a:r>
            <a:endParaRPr lang="en-US" sz="2400" b="1" kern="0" dirty="0">
              <a:latin typeface="Arial" pitchFamily="34" charset="0"/>
              <a:ea typeface="Arial Unicode MS" pitchFamily="34" charset="-128"/>
              <a:cs typeface="Arial" pitchFamily="34" charset="0"/>
            </a:endParaRPr>
          </a:p>
        </p:txBody>
      </p:sp>
      <p:pic>
        <p:nvPicPr>
          <p:cNvPr id="7" name="Picture 6">
            <a:extLst>
              <a:ext uri="{FF2B5EF4-FFF2-40B4-BE49-F238E27FC236}">
                <a16:creationId xmlns:a16="http://schemas.microsoft.com/office/drawing/2014/main" id="{B3451023-EC62-4088-91C6-DBF515874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206255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11" y="247650"/>
            <a:ext cx="12193763" cy="6611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7393" y="327026"/>
            <a:ext cx="1775653" cy="646181"/>
          </a:xfrm>
          <a:prstGeom prst="rect">
            <a:avLst/>
          </a:prstGeom>
          <a:solidFill>
            <a:schemeClr val="accent1"/>
          </a:solidFill>
        </p:spPr>
        <p:txBody>
          <a:bodyPr wrap="none" lIns="0" tIns="0" rIns="0" bIns="0" rtlCol="0">
            <a:spAutoFit/>
          </a:bodyPr>
          <a:lstStyle/>
          <a:p>
            <a:pPr fontAlgn="base">
              <a:spcAft>
                <a:spcPct val="0"/>
              </a:spcAft>
              <a:buClr>
                <a:srgbClr val="F0AB00"/>
              </a:buClr>
              <a:buSzPct val="80000"/>
            </a:pPr>
            <a:r>
              <a:rPr lang="en-US" dirty="0">
                <a:solidFill>
                  <a:schemeClr val="bg1"/>
                </a:solidFill>
              </a:rPr>
              <a:t>SAP Image ID </a:t>
            </a:r>
          </a:p>
          <a:p>
            <a:r>
              <a:rPr lang="en-US" dirty="0">
                <a:solidFill>
                  <a:schemeClr val="bg1"/>
                </a:solidFill>
              </a:rPr>
              <a:t>#272668</a:t>
            </a:r>
          </a:p>
        </p:txBody>
      </p:sp>
      <p:sp>
        <p:nvSpPr>
          <p:cNvPr id="8" name="Rectangle 4"/>
          <p:cNvSpPr/>
          <p:nvPr/>
        </p:nvSpPr>
        <p:spPr>
          <a:xfrm>
            <a:off x="332116" y="3033011"/>
            <a:ext cx="3839591" cy="20569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54" tIns="34277" rIns="68554" bIns="34277" spcCol="0" rtlCol="0" anchor="ctr"/>
          <a:lstStyle/>
          <a:p>
            <a:pPr algn="ctr"/>
            <a:endParaRPr lang="en-US" sz="1575" dirty="0"/>
          </a:p>
        </p:txBody>
      </p:sp>
      <p:sp>
        <p:nvSpPr>
          <p:cNvPr id="11" name="TextBox 6"/>
          <p:cNvSpPr txBox="1"/>
          <p:nvPr/>
        </p:nvSpPr>
        <p:spPr>
          <a:xfrm>
            <a:off x="500796" y="3185375"/>
            <a:ext cx="3667157" cy="1753920"/>
          </a:xfrm>
          <a:prstGeom prst="rect">
            <a:avLst/>
          </a:prstGeom>
          <a:noFill/>
        </p:spPr>
        <p:txBody>
          <a:bodyPr wrap="square" rtlCol="0">
            <a:spAutoFit/>
          </a:bodyPr>
          <a:lstStyle/>
          <a:p>
            <a:pPr fontAlgn="base">
              <a:spcBef>
                <a:spcPct val="50000"/>
              </a:spcBef>
              <a:spcAft>
                <a:spcPct val="0"/>
              </a:spcAft>
              <a:buClr>
                <a:srgbClr val="F0AB00"/>
              </a:buClr>
              <a:buSzPct val="80000"/>
            </a:pPr>
            <a:r>
              <a:rPr lang="en-US" sz="2400" b="1" dirty="0">
                <a:solidFill>
                  <a:schemeClr val="accent1"/>
                </a:solidFill>
                <a:latin typeface="Arial" pitchFamily="34" charset="0"/>
                <a:cs typeface="Arial" pitchFamily="34" charset="0"/>
              </a:rPr>
              <a:t>Our customers </a:t>
            </a:r>
            <a:br>
              <a:rPr lang="en-US" sz="2400" b="1" dirty="0">
                <a:latin typeface="Arial" pitchFamily="34" charset="0"/>
                <a:cs typeface="Arial" pitchFamily="34" charset="0"/>
              </a:rPr>
            </a:br>
            <a:r>
              <a:rPr lang="en-US" sz="2400" b="1" dirty="0">
                <a:latin typeface="Arial" pitchFamily="34" charset="0"/>
                <a:cs typeface="Arial" pitchFamily="34" charset="0"/>
              </a:rPr>
              <a:t>produce more than </a:t>
            </a:r>
            <a:br>
              <a:rPr lang="en-US" sz="2400" b="1" dirty="0">
                <a:latin typeface="Arial" pitchFamily="34" charset="0"/>
                <a:cs typeface="Arial" pitchFamily="34" charset="0"/>
              </a:rPr>
            </a:br>
            <a:r>
              <a:rPr lang="en-US" sz="3599" b="1" dirty="0">
                <a:latin typeface="Arial" pitchFamily="34" charset="0"/>
                <a:cs typeface="Arial" pitchFamily="34" charset="0"/>
              </a:rPr>
              <a:t>86%</a:t>
            </a:r>
            <a:r>
              <a:rPr lang="en-US" sz="2400" b="1" dirty="0">
                <a:latin typeface="Arial" pitchFamily="34" charset="0"/>
                <a:cs typeface="Arial" pitchFamily="34" charset="0"/>
              </a:rPr>
              <a:t> of the world’s </a:t>
            </a:r>
            <a:br>
              <a:rPr lang="en-US" sz="2400" b="1" dirty="0">
                <a:latin typeface="Arial" pitchFamily="34" charset="0"/>
                <a:cs typeface="Arial" pitchFamily="34" charset="0"/>
              </a:rPr>
            </a:br>
            <a:r>
              <a:rPr lang="en-US" sz="2400" b="1" dirty="0">
                <a:latin typeface="Arial" pitchFamily="34" charset="0"/>
                <a:cs typeface="Arial" pitchFamily="34" charset="0"/>
              </a:rPr>
              <a:t>athletic footwear.</a:t>
            </a:r>
            <a:endParaRPr lang="en-US" sz="2400" b="1" kern="0" dirty="0">
              <a:latin typeface="Arial" pitchFamily="34" charset="0"/>
              <a:ea typeface="Arial Unicode MS" pitchFamily="34" charset="-128"/>
              <a:cs typeface="Arial" pitchFamily="34" charset="0"/>
            </a:endParaRPr>
          </a:p>
        </p:txBody>
      </p:sp>
      <p:pic>
        <p:nvPicPr>
          <p:cNvPr id="9" name="Picture 8">
            <a:extLst>
              <a:ext uri="{FF2B5EF4-FFF2-40B4-BE49-F238E27FC236}">
                <a16:creationId xmlns:a16="http://schemas.microsoft.com/office/drawing/2014/main" id="{BF243A0B-E8F9-43EA-8C3D-E539140F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74" y="6102270"/>
            <a:ext cx="914190" cy="451001"/>
          </a:xfrm>
          <a:prstGeom prst="rect">
            <a:avLst/>
          </a:prstGeom>
        </p:spPr>
      </p:pic>
    </p:spTree>
    <p:extLst>
      <p:ext uri="{BB962C8B-B14F-4D97-AF65-F5344CB8AC3E}">
        <p14:creationId xmlns:p14="http://schemas.microsoft.com/office/powerpoint/2010/main" val="984611622"/>
      </p:ext>
    </p:extLst>
  </p:cSld>
  <p:clrMapOvr>
    <a:masterClrMapping/>
  </p:clrMapOvr>
</p:sld>
</file>

<file path=ppt/theme/theme1.xml><?xml version="1.0" encoding="utf-8"?>
<a:theme xmlns:a="http://schemas.openxmlformats.org/drawingml/2006/main" name="SAP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18_16x9_black.potx" id="{0707AD92-ED33-4D02-A59E-F21F61456692}" vid="{634A5AD0-8115-4FE1-BC44-10CD58B9D85F}"/>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SAP_2018_16x9_black</Template>
  <TotalTime>122</TotalTime>
  <Words>1464</Words>
  <Application>Microsoft Office PowerPoint</Application>
  <PresentationFormat>Custom</PresentationFormat>
  <Paragraphs>357</Paragraphs>
  <Slides>39</Slides>
  <Notes>16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ＭＳ Ｐゴシック</vt:lpstr>
      <vt:lpstr>Abel</vt:lpstr>
      <vt:lpstr>Arial</vt:lpstr>
      <vt:lpstr>Arial Unicode MS</vt:lpstr>
      <vt:lpstr>BentonSans</vt:lpstr>
      <vt:lpstr>Courier New</vt:lpstr>
      <vt:lpstr>Symbol</vt:lpstr>
      <vt:lpstr>Verdana</vt:lpstr>
      <vt:lpstr>wingdings</vt:lpstr>
      <vt:lpstr>wingdings</vt:lpstr>
      <vt:lpstr>SAP 2018 16x9 black</vt:lpstr>
      <vt:lpstr>Global Corporate Fast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Time-Based Fast Facts</vt:lpstr>
      <vt:lpstr>Summary: SAP Employees Facts</vt:lpstr>
      <vt:lpstr>SAP Business Application Evolution</vt:lpstr>
      <vt:lpstr>SAP Business Application Revolution </vt:lpstr>
      <vt:lpstr>SAP Leonardo Innovate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Fast Facts Information INTERNAL SLIDE</dc:title>
  <dc:creator>Krueger, Imke (external - Service)</dc:creator>
  <cp:keywords>2018/16:9/black</cp:keywords>
  <cp:lastModifiedBy>Thoden van Velzen, Jay</cp:lastModifiedBy>
  <cp:revision>28</cp:revision>
  <dcterms:created xsi:type="dcterms:W3CDTF">2018-01-17T16:42:44Z</dcterms:created>
  <dcterms:modified xsi:type="dcterms:W3CDTF">2018-04-12T20:24:00Z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ies>
</file>